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9"/>
  </p:notesMasterIdLst>
  <p:handoutMasterIdLst>
    <p:handoutMasterId r:id="rId30"/>
  </p:handoutMasterIdLst>
  <p:sldIdLst>
    <p:sldId id="287" r:id="rId5"/>
    <p:sldId id="296" r:id="rId6"/>
    <p:sldId id="334" r:id="rId7"/>
    <p:sldId id="335" r:id="rId8"/>
    <p:sldId id="300" r:id="rId9"/>
    <p:sldId id="309" r:id="rId10"/>
    <p:sldId id="339" r:id="rId11"/>
    <p:sldId id="333" r:id="rId12"/>
    <p:sldId id="315" r:id="rId13"/>
    <p:sldId id="338" r:id="rId14"/>
    <p:sldId id="322" r:id="rId15"/>
    <p:sldId id="327" r:id="rId16"/>
    <p:sldId id="324" r:id="rId17"/>
    <p:sldId id="336" r:id="rId18"/>
    <p:sldId id="337" r:id="rId19"/>
    <p:sldId id="323" r:id="rId20"/>
    <p:sldId id="310" r:id="rId21"/>
    <p:sldId id="328" r:id="rId22"/>
    <p:sldId id="340" r:id="rId23"/>
    <p:sldId id="332" r:id="rId24"/>
    <p:sldId id="312" r:id="rId25"/>
    <p:sldId id="318" r:id="rId26"/>
    <p:sldId id="319" r:id="rId27"/>
    <p:sldId id="286" r:id="rId28"/>
  </p:sldIdLst>
  <p:sldSz cx="9144000" cy="6858000" type="screen4x3"/>
  <p:notesSz cx="11166475" cy="7062788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17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0CA575-25D3-4296-BD07-CD9E84C87B5A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id-ID"/>
        </a:p>
      </dgm:t>
    </dgm:pt>
    <dgm:pt modelId="{BF1578A2-F842-42E2-9604-620BB9D7C58C}">
      <dgm:prSet custT="1"/>
      <dgm:spPr/>
      <dgm:t>
        <a:bodyPr/>
        <a:lstStyle/>
        <a:p>
          <a:pPr rtl="0"/>
          <a:r>
            <a:rPr lang="en-US" sz="1200" b="1" smtClean="0"/>
            <a:t>Surat dari Kemenhut kepada BPN akan disampaikan dalam bentuk peta kerja yang diberi baju SK</a:t>
          </a:r>
          <a:endParaRPr lang="id-ID" sz="1200"/>
        </a:p>
      </dgm:t>
    </dgm:pt>
    <dgm:pt modelId="{0B861398-E664-44BE-AC7D-B49563DDD570}" type="parTrans" cxnId="{AA6ECA07-901B-4820-90C5-10BF99BCA854}">
      <dgm:prSet/>
      <dgm:spPr/>
      <dgm:t>
        <a:bodyPr/>
        <a:lstStyle/>
        <a:p>
          <a:endParaRPr lang="id-ID" sz="2000"/>
        </a:p>
      </dgm:t>
    </dgm:pt>
    <dgm:pt modelId="{0E523998-A279-4AB3-95E0-B9D35D590B1D}" type="sibTrans" cxnId="{AA6ECA07-901B-4820-90C5-10BF99BCA854}">
      <dgm:prSet/>
      <dgm:spPr/>
      <dgm:t>
        <a:bodyPr/>
        <a:lstStyle/>
        <a:p>
          <a:endParaRPr lang="id-ID" sz="2000"/>
        </a:p>
      </dgm:t>
    </dgm:pt>
    <dgm:pt modelId="{5AB3019A-2A5A-4D97-B778-B0CE792604C0}" type="pres">
      <dgm:prSet presAssocID="{840CA575-25D3-4296-BD07-CD9E84C87B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1BA5CB0-7ECA-4C4E-A666-E2161B15DBF2}" type="pres">
      <dgm:prSet presAssocID="{BF1578A2-F842-42E2-9604-620BB9D7C58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A6ECA07-901B-4820-90C5-10BF99BCA854}" srcId="{840CA575-25D3-4296-BD07-CD9E84C87B5A}" destId="{BF1578A2-F842-42E2-9604-620BB9D7C58C}" srcOrd="0" destOrd="0" parTransId="{0B861398-E664-44BE-AC7D-B49563DDD570}" sibTransId="{0E523998-A279-4AB3-95E0-B9D35D590B1D}"/>
    <dgm:cxn modelId="{B3FEBDD6-CFD3-4AD4-89FC-D122B46699C9}" type="presOf" srcId="{840CA575-25D3-4296-BD07-CD9E84C87B5A}" destId="{5AB3019A-2A5A-4D97-B778-B0CE792604C0}" srcOrd="0" destOrd="0" presId="urn:microsoft.com/office/officeart/2005/8/layout/vList2"/>
    <dgm:cxn modelId="{C688EAA1-BC52-4EA6-B8AA-84DF69132C17}" type="presOf" srcId="{BF1578A2-F842-42E2-9604-620BB9D7C58C}" destId="{31BA5CB0-7ECA-4C4E-A666-E2161B15DBF2}" srcOrd="0" destOrd="0" presId="urn:microsoft.com/office/officeart/2005/8/layout/vList2"/>
    <dgm:cxn modelId="{01F69CA1-7782-4D6E-947A-2BBEB7506E4B}" type="presParOf" srcId="{5AB3019A-2A5A-4D97-B778-B0CE792604C0}" destId="{31BA5CB0-7ECA-4C4E-A666-E2161B15DBF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A5CB0-7ECA-4C4E-A666-E2161B15DBF2}">
      <dsp:nvSpPr>
        <dsp:cNvPr id="0" name=""/>
        <dsp:cNvSpPr/>
      </dsp:nvSpPr>
      <dsp:spPr>
        <a:xfrm>
          <a:off x="0" y="260359"/>
          <a:ext cx="1863917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/>
            <a:t>Surat dari Kemenhut kepada BPN akan disampaikan dalam bentuk peta kerja yang diberi baju SK</a:t>
          </a:r>
          <a:endParaRPr lang="id-ID" sz="1200" kern="1200"/>
        </a:p>
      </dsp:txBody>
      <dsp:txXfrm>
        <a:off x="59399" y="319758"/>
        <a:ext cx="1745119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838806" cy="353140"/>
          </a:xfrm>
          <a:prstGeom prst="rect">
            <a:avLst/>
          </a:prstGeom>
        </p:spPr>
        <p:txBody>
          <a:bodyPr vert="horz" lIns="87469" tIns="43735" rIns="87469" bIns="43735" rtlCol="0"/>
          <a:lstStyle>
            <a:lvl1pPr algn="l">
              <a:defRPr sz="11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6325086" y="0"/>
            <a:ext cx="4838806" cy="353140"/>
          </a:xfrm>
          <a:prstGeom prst="rect">
            <a:avLst/>
          </a:prstGeom>
        </p:spPr>
        <p:txBody>
          <a:bodyPr vert="horz" lIns="87469" tIns="43735" rIns="87469" bIns="43735" rtlCol="0"/>
          <a:lstStyle>
            <a:lvl1pPr algn="r">
              <a:defRPr sz="1100"/>
            </a:lvl1pPr>
          </a:lstStyle>
          <a:p>
            <a:fld id="{0FE2322D-2AEA-495D-BB9B-DD155E62CBCE}" type="datetimeFigureOut">
              <a:rPr lang="id-ID" smtClean="0"/>
              <a:pPr/>
              <a:t>17/03/2016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08423"/>
            <a:ext cx="4838806" cy="353140"/>
          </a:xfrm>
          <a:prstGeom prst="rect">
            <a:avLst/>
          </a:prstGeom>
        </p:spPr>
        <p:txBody>
          <a:bodyPr vert="horz" lIns="87469" tIns="43735" rIns="87469" bIns="43735" rtlCol="0" anchor="b"/>
          <a:lstStyle>
            <a:lvl1pPr algn="l">
              <a:defRPr sz="11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325086" y="6708423"/>
            <a:ext cx="4838806" cy="353140"/>
          </a:xfrm>
          <a:prstGeom prst="rect">
            <a:avLst/>
          </a:prstGeom>
        </p:spPr>
        <p:txBody>
          <a:bodyPr vert="horz" lIns="87469" tIns="43735" rIns="87469" bIns="43735" rtlCol="0" anchor="b"/>
          <a:lstStyle>
            <a:lvl1pPr algn="r">
              <a:defRPr sz="1100"/>
            </a:lvl1pPr>
          </a:lstStyle>
          <a:p>
            <a:fld id="{843866EE-3280-4201-989A-F8411E44ADE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07585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838806" cy="353140"/>
          </a:xfrm>
          <a:prstGeom prst="rect">
            <a:avLst/>
          </a:prstGeom>
        </p:spPr>
        <p:txBody>
          <a:bodyPr vert="horz" lIns="87469" tIns="43735" rIns="87469" bIns="43735" rtlCol="0"/>
          <a:lstStyle>
            <a:lvl1pPr algn="l">
              <a:defRPr sz="11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325086" y="0"/>
            <a:ext cx="4838806" cy="353140"/>
          </a:xfrm>
          <a:prstGeom prst="rect">
            <a:avLst/>
          </a:prstGeom>
        </p:spPr>
        <p:txBody>
          <a:bodyPr vert="horz" lIns="87469" tIns="43735" rIns="87469" bIns="43735" rtlCol="0"/>
          <a:lstStyle>
            <a:lvl1pPr algn="r">
              <a:defRPr sz="1100"/>
            </a:lvl1pPr>
          </a:lstStyle>
          <a:p>
            <a:fld id="{A93180DD-D7E3-45CA-948F-2DA9F66CFFC7}" type="datetimeFigureOut">
              <a:rPr lang="id-ID" smtClean="0"/>
              <a:pPr/>
              <a:t>17/03/2016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7938" y="530225"/>
            <a:ext cx="3530600" cy="2647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469" tIns="43735" rIns="87469" bIns="43735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16649" y="3354825"/>
            <a:ext cx="8933180" cy="3178255"/>
          </a:xfrm>
          <a:prstGeom prst="rect">
            <a:avLst/>
          </a:prstGeom>
        </p:spPr>
        <p:txBody>
          <a:bodyPr vert="horz" lIns="87469" tIns="43735" rIns="87469" bIns="4373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708423"/>
            <a:ext cx="4838806" cy="353140"/>
          </a:xfrm>
          <a:prstGeom prst="rect">
            <a:avLst/>
          </a:prstGeom>
        </p:spPr>
        <p:txBody>
          <a:bodyPr vert="horz" lIns="87469" tIns="43735" rIns="87469" bIns="43735" rtlCol="0" anchor="b"/>
          <a:lstStyle>
            <a:lvl1pPr algn="l">
              <a:defRPr sz="11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25086" y="6708423"/>
            <a:ext cx="4838806" cy="353140"/>
          </a:xfrm>
          <a:prstGeom prst="rect">
            <a:avLst/>
          </a:prstGeom>
        </p:spPr>
        <p:txBody>
          <a:bodyPr vert="horz" lIns="87469" tIns="43735" rIns="87469" bIns="43735" rtlCol="0" anchor="b"/>
          <a:lstStyle>
            <a:lvl1pPr algn="r">
              <a:defRPr sz="1100"/>
            </a:lvl1pPr>
          </a:lstStyle>
          <a:p>
            <a:fld id="{595F3183-C5FA-4798-A3BE-DFEFAD09617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6154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altLang="id-ID" dirty="0" smtClean="0">
              <a:latin typeface="Arial" panose="020B0604020202020204" pitchFamily="34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345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2000" indent="-254615" defTabSz="80345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18464" indent="-203692" defTabSz="80345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25848" indent="-203692" defTabSz="80345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33236" indent="-203692" defTabSz="803455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40620" indent="-203692" defTabSz="80345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48004" indent="-203692" defTabSz="80345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55390" indent="-203692" defTabSz="80345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62774" indent="-203692" defTabSz="80345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660EA7-0AE7-426F-B15F-9C23123704DF}" type="slidenum">
              <a:rPr lang="id-ID" altLang="id-ID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</a:t>
            </a:fld>
            <a:endParaRPr lang="id-ID" altLang="id-ID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058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F3183-C5FA-4798-A3BE-DFEFAD09617C}" type="slidenum">
              <a:rPr lang="id-ID" smtClean="0"/>
              <a:pPr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634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18DE-FAD1-444D-87CF-283F93A94D8F}" type="slidenum">
              <a:rPr lang="id-ID" smtClean="0">
                <a:solidFill>
                  <a:prstClr val="black"/>
                </a:solidFill>
              </a:rPr>
              <a:pPr/>
              <a:t>14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18DE-FAD1-444D-87CF-283F93A94D8F}" type="slidenum">
              <a:rPr lang="id-ID" smtClean="0">
                <a:solidFill>
                  <a:prstClr val="black"/>
                </a:solidFill>
              </a:rPr>
              <a:pPr/>
              <a:t>15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F3183-C5FA-4798-A3BE-DFEFAD09617C}" type="slidenum">
              <a:rPr lang="id-ID" smtClean="0"/>
              <a:pPr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73159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7B6B-BDA3-44EB-9E27-74B8D480AE8F}" type="datetimeFigureOut">
              <a:rPr lang="id-ID" smtClean="0"/>
              <a:pPr/>
              <a:t>17/03/2016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AD24-A6C6-4C5F-8A63-14425764E9C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7B6B-BDA3-44EB-9E27-74B8D480AE8F}" type="datetimeFigureOut">
              <a:rPr lang="id-ID" smtClean="0"/>
              <a:pPr/>
              <a:t>17/03/2016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AD24-A6C6-4C5F-8A63-14425764E9C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7B6B-BDA3-44EB-9E27-74B8D480AE8F}" type="datetimeFigureOut">
              <a:rPr lang="id-ID" smtClean="0"/>
              <a:pPr/>
              <a:t>17/03/2016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AD24-A6C6-4C5F-8A63-14425764E9C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13F22-298A-405D-8C33-0E915639E47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27104-D9E3-4D87-9F76-084A68560F89}" type="slidenum">
              <a:rPr lang="en-GB" altLang="id-ID"/>
              <a:pPr>
                <a:defRPr/>
              </a:pPr>
              <a:t>‹#›</a:t>
            </a:fld>
            <a:endParaRPr lang="en-GB" altLang="id-ID"/>
          </a:p>
        </p:txBody>
      </p:sp>
    </p:spTree>
    <p:extLst>
      <p:ext uri="{BB962C8B-B14F-4D97-AF65-F5344CB8AC3E}">
        <p14:creationId xmlns:p14="http://schemas.microsoft.com/office/powerpoint/2010/main" val="1442741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1E6CB-12C9-46A6-806A-9B18544737B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210F4-98F0-4BCF-B216-DD29379AAD77}" type="slidenum">
              <a:rPr lang="en-GB" altLang="id-ID"/>
              <a:pPr>
                <a:defRPr/>
              </a:pPr>
              <a:t>‹#›</a:t>
            </a:fld>
            <a:endParaRPr lang="en-GB" altLang="id-ID"/>
          </a:p>
        </p:txBody>
      </p:sp>
    </p:spTree>
    <p:extLst>
      <p:ext uri="{BB962C8B-B14F-4D97-AF65-F5344CB8AC3E}">
        <p14:creationId xmlns:p14="http://schemas.microsoft.com/office/powerpoint/2010/main" val="115110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67102-BEBF-432B-B55F-AD290A24FB3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9D19-815D-4E68-BAFC-62A3CF5A4509}" type="slidenum">
              <a:rPr lang="en-GB" altLang="id-ID"/>
              <a:pPr>
                <a:defRPr/>
              </a:pPr>
              <a:t>‹#›</a:t>
            </a:fld>
            <a:endParaRPr lang="en-GB" altLang="id-ID"/>
          </a:p>
        </p:txBody>
      </p:sp>
    </p:spTree>
    <p:extLst>
      <p:ext uri="{BB962C8B-B14F-4D97-AF65-F5344CB8AC3E}">
        <p14:creationId xmlns:p14="http://schemas.microsoft.com/office/powerpoint/2010/main" val="3266269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8CA2E-007F-470E-9853-341581088FF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6E3F8-7309-4979-AC3F-F4C06368FE00}" type="slidenum">
              <a:rPr lang="en-GB" altLang="id-ID"/>
              <a:pPr>
                <a:defRPr/>
              </a:pPr>
              <a:t>‹#›</a:t>
            </a:fld>
            <a:endParaRPr lang="en-GB" altLang="id-ID"/>
          </a:p>
        </p:txBody>
      </p:sp>
    </p:spTree>
    <p:extLst>
      <p:ext uri="{BB962C8B-B14F-4D97-AF65-F5344CB8AC3E}">
        <p14:creationId xmlns:p14="http://schemas.microsoft.com/office/powerpoint/2010/main" val="4236030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396F1-ECE9-4345-B02A-0F168D7DEDD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19869-E6D6-4DB8-9056-C91B42A28046}" type="slidenum">
              <a:rPr lang="en-GB" altLang="id-ID"/>
              <a:pPr>
                <a:defRPr/>
              </a:pPr>
              <a:t>‹#›</a:t>
            </a:fld>
            <a:endParaRPr lang="en-GB" altLang="id-ID"/>
          </a:p>
        </p:txBody>
      </p:sp>
    </p:spTree>
    <p:extLst>
      <p:ext uri="{BB962C8B-B14F-4D97-AF65-F5344CB8AC3E}">
        <p14:creationId xmlns:p14="http://schemas.microsoft.com/office/powerpoint/2010/main" val="4120842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6BE94-6E73-41A3-8369-83E0C2A1F23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7AB97-05ED-4C3C-9DD7-7E5BE68608F3}" type="slidenum">
              <a:rPr lang="en-GB" altLang="id-ID"/>
              <a:pPr>
                <a:defRPr/>
              </a:pPr>
              <a:t>‹#›</a:t>
            </a:fld>
            <a:endParaRPr lang="en-GB" altLang="id-ID"/>
          </a:p>
        </p:txBody>
      </p:sp>
    </p:spTree>
    <p:extLst>
      <p:ext uri="{BB962C8B-B14F-4D97-AF65-F5344CB8AC3E}">
        <p14:creationId xmlns:p14="http://schemas.microsoft.com/office/powerpoint/2010/main" val="1517276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11F2B-C356-4668-B5BD-E2F73163209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BD9C0-A155-4FA1-95BF-EA7C5802126C}" type="slidenum">
              <a:rPr lang="en-GB" altLang="id-ID"/>
              <a:pPr>
                <a:defRPr/>
              </a:pPr>
              <a:t>‹#›</a:t>
            </a:fld>
            <a:endParaRPr lang="en-GB" altLang="id-ID"/>
          </a:p>
        </p:txBody>
      </p:sp>
    </p:spTree>
    <p:extLst>
      <p:ext uri="{BB962C8B-B14F-4D97-AF65-F5344CB8AC3E}">
        <p14:creationId xmlns:p14="http://schemas.microsoft.com/office/powerpoint/2010/main" val="491398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6CD83-8E94-4CC5-8018-F562ED2543E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FE19E-B95C-48D5-B76A-3CB725D05680}" type="slidenum">
              <a:rPr lang="en-GB" altLang="id-ID"/>
              <a:pPr>
                <a:defRPr/>
              </a:pPr>
              <a:t>‹#›</a:t>
            </a:fld>
            <a:endParaRPr lang="en-GB" altLang="id-ID"/>
          </a:p>
        </p:txBody>
      </p:sp>
    </p:spTree>
    <p:extLst>
      <p:ext uri="{BB962C8B-B14F-4D97-AF65-F5344CB8AC3E}">
        <p14:creationId xmlns:p14="http://schemas.microsoft.com/office/powerpoint/2010/main" val="891821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7B6B-BDA3-44EB-9E27-74B8D480AE8F}" type="datetimeFigureOut">
              <a:rPr lang="id-ID" smtClean="0"/>
              <a:pPr/>
              <a:t>17/03/2016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AD24-A6C6-4C5F-8A63-14425764E9C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30A4D-7518-4570-B491-9589C3A87D1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FC101-7408-40B7-B098-DD1C0D1BF332}" type="slidenum">
              <a:rPr lang="en-GB" altLang="id-ID"/>
              <a:pPr>
                <a:defRPr/>
              </a:pPr>
              <a:t>‹#›</a:t>
            </a:fld>
            <a:endParaRPr lang="en-GB" altLang="id-ID"/>
          </a:p>
        </p:txBody>
      </p:sp>
    </p:spTree>
    <p:extLst>
      <p:ext uri="{BB962C8B-B14F-4D97-AF65-F5344CB8AC3E}">
        <p14:creationId xmlns:p14="http://schemas.microsoft.com/office/powerpoint/2010/main" val="3496255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604FE-984F-4C55-AFD0-DEACFE5BE1E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F1820-A170-4F2E-BE8A-528C355C7EFF}" type="slidenum">
              <a:rPr lang="en-GB" altLang="id-ID"/>
              <a:pPr>
                <a:defRPr/>
              </a:pPr>
              <a:t>‹#›</a:t>
            </a:fld>
            <a:endParaRPr lang="en-GB" altLang="id-ID"/>
          </a:p>
        </p:txBody>
      </p:sp>
    </p:spTree>
    <p:extLst>
      <p:ext uri="{BB962C8B-B14F-4D97-AF65-F5344CB8AC3E}">
        <p14:creationId xmlns:p14="http://schemas.microsoft.com/office/powerpoint/2010/main" val="590195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81EED-E57E-4A0B-8D6B-9CFF79F7BD4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5F29F-593B-413C-AC0E-3D6170FB5BB7}" type="slidenum">
              <a:rPr lang="en-GB" altLang="id-ID"/>
              <a:pPr>
                <a:defRPr/>
              </a:pPr>
              <a:t>‹#›</a:t>
            </a:fld>
            <a:endParaRPr lang="en-GB" altLang="id-ID"/>
          </a:p>
        </p:txBody>
      </p:sp>
    </p:spTree>
    <p:extLst>
      <p:ext uri="{BB962C8B-B14F-4D97-AF65-F5344CB8AC3E}">
        <p14:creationId xmlns:p14="http://schemas.microsoft.com/office/powerpoint/2010/main" val="251139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7C8C628-DAF9-455D-92CB-D45DA71F5B1C}" type="datetime1">
              <a:rPr lang="id-ID" smtClean="0"/>
              <a:pPr/>
              <a:t>17/03/2016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id-ID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A7E6B8-D7D0-4C3C-B711-252CA20D2494}" type="slidenum">
              <a:rPr lang="id-ID" smtClean="0">
                <a:solidFill>
                  <a:srgbClr val="EBDDC3"/>
                </a:solidFill>
              </a:rPr>
              <a:pPr/>
              <a:t>‹#›</a:t>
            </a:fld>
            <a:endParaRPr lang="id-ID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177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45E3-6031-46C0-871D-A299D6C7CE81}" type="datetime1">
              <a:rPr lang="id-ID" smtClean="0">
                <a:solidFill>
                  <a:srgbClr val="775F55"/>
                </a:solidFill>
              </a:rPr>
              <a:pPr/>
              <a:t>17/03/2016</a:t>
            </a:fld>
            <a:endParaRPr lang="id-ID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A7E6B8-D7D0-4C3C-B711-252CA20D249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90922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FC2A-5DCB-4886-8496-DEFC6A2A1711}" type="datetime1">
              <a:rPr lang="id-ID" smtClean="0">
                <a:solidFill>
                  <a:srgbClr val="775F55"/>
                </a:solidFill>
              </a:rPr>
              <a:pPr/>
              <a:t>17/03/2016</a:t>
            </a:fld>
            <a:endParaRPr lang="id-ID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DA7E6B8-D7D0-4C3C-B711-252CA20D249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350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283FEFA-D6ED-411E-8521-00E882E721F8}" type="datetime1">
              <a:rPr lang="id-ID" smtClean="0">
                <a:solidFill>
                  <a:srgbClr val="775F55"/>
                </a:solidFill>
              </a:rPr>
              <a:pPr/>
              <a:t>17/03/2016</a:t>
            </a:fld>
            <a:endParaRPr lang="id-ID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DA7E6B8-D7D0-4C3C-B711-252CA20D249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d-ID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9498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8FB8EFA-6880-4084-B5FF-068F45603A07}" type="datetime1">
              <a:rPr lang="id-ID" smtClean="0">
                <a:solidFill>
                  <a:srgbClr val="775F55"/>
                </a:solidFill>
              </a:rPr>
              <a:pPr/>
              <a:t>17/03/2016</a:t>
            </a:fld>
            <a:endParaRPr lang="id-ID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DA7E6B8-D7D0-4C3C-B711-252CA20D249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d-ID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4616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E72B1-B7E3-41D3-B3CC-96E38423D1FB}" type="datetime1">
              <a:rPr lang="id-ID" smtClean="0">
                <a:solidFill>
                  <a:srgbClr val="775F55"/>
                </a:solidFill>
              </a:rPr>
              <a:pPr/>
              <a:t>17/03/2016</a:t>
            </a:fld>
            <a:endParaRPr lang="id-ID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A7E6B8-D7D0-4C3C-B711-252CA20D249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674636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0591-C87F-4CF9-8A20-B5CD1603BB07}" type="datetime1">
              <a:rPr lang="id-ID" smtClean="0">
                <a:solidFill>
                  <a:srgbClr val="775F55"/>
                </a:solidFill>
              </a:rPr>
              <a:pPr/>
              <a:t>17/03/2016</a:t>
            </a:fld>
            <a:endParaRPr lang="id-ID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A7E6B8-D7D0-4C3C-B711-252CA20D2494}" type="slidenum">
              <a:rPr lang="id-ID" smtClean="0">
                <a:solidFill>
                  <a:srgbClr val="775F55"/>
                </a:solidFill>
              </a:rPr>
              <a:pPr/>
              <a:t>‹#›</a:t>
            </a:fld>
            <a:endParaRPr lang="id-ID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979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7B6B-BDA3-44EB-9E27-74B8D480AE8F}" type="datetimeFigureOut">
              <a:rPr lang="id-ID" smtClean="0"/>
              <a:pPr/>
              <a:t>17/03/2016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AD24-A6C6-4C5F-8A63-14425764E9C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7FD0-D9C6-4F00-BE9E-66BB3C6275DE}" type="datetime1">
              <a:rPr lang="id-ID" smtClean="0">
                <a:solidFill>
                  <a:srgbClr val="775F55"/>
                </a:solidFill>
              </a:rPr>
              <a:pPr/>
              <a:t>17/03/2016</a:t>
            </a:fld>
            <a:endParaRPr lang="id-ID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A7E6B8-D7D0-4C3C-B711-252CA20D249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023245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ADA4A4B-206B-4471-A1A6-5FFB71EC96B5}" type="datetime1">
              <a:rPr lang="id-ID" smtClean="0">
                <a:solidFill>
                  <a:srgbClr val="775F55"/>
                </a:solidFill>
              </a:rPr>
              <a:pPr/>
              <a:t>17/03/2016</a:t>
            </a:fld>
            <a:endParaRPr lang="id-ID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DA7E6B8-D7D0-4C3C-B711-252CA20D249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id-ID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269681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BA02-2BC5-4384-95DF-E9040A2C2FF5}" type="datetime1">
              <a:rPr lang="id-ID" smtClean="0">
                <a:solidFill>
                  <a:srgbClr val="775F55"/>
                </a:solidFill>
              </a:rPr>
              <a:pPr/>
              <a:t>17/03/2016</a:t>
            </a:fld>
            <a:endParaRPr lang="id-ID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E6B8-D7D0-4C3C-B711-252CA20D249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456451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C408E80-C4A9-498F-99E1-40E3CF4BF72E}" type="datetime1">
              <a:rPr lang="id-ID" smtClean="0">
                <a:solidFill>
                  <a:srgbClr val="775F55"/>
                </a:solidFill>
              </a:rPr>
              <a:pPr/>
              <a:t>17/03/2016</a:t>
            </a:fld>
            <a:endParaRPr lang="id-ID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id-ID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DA7E6B8-D7D0-4C3C-B711-252CA20D249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9835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647D-3824-4927-AEA7-09500B64148A}" type="datetimeFigureOut">
              <a:rPr lang="en-US" smtClean="0">
                <a:solidFill>
                  <a:srgbClr val="EEECE1">
                    <a:shade val="90000"/>
                  </a:srgbClr>
                </a:solidFill>
              </a:rPr>
              <a:pPr/>
              <a:t>17-Mar-16</a:t>
            </a:fld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7C24-E5DC-4B1E-8F7F-D707AB91B72F}" type="slidenum">
              <a:rPr lang="en-US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365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647D-3824-4927-AEA7-09500B64148A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17-Mar-16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7C24-E5DC-4B1E-8F7F-D707AB91B72F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3158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647D-3824-4927-AEA7-09500B64148A}" type="datetimeFigureOut">
              <a:rPr lang="en-US" smtClean="0">
                <a:solidFill>
                  <a:srgbClr val="EEECE1">
                    <a:shade val="90000"/>
                  </a:srgbClr>
                </a:solidFill>
              </a:rPr>
              <a:pPr/>
              <a:t>17-Mar-16</a:t>
            </a:fld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7C24-E5DC-4B1E-8F7F-D707AB91B72F}" type="slidenum">
              <a:rPr lang="en-US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99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647D-3824-4927-AEA7-09500B64148A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17-Mar-16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7C24-E5DC-4B1E-8F7F-D707AB91B72F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4075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647D-3824-4927-AEA7-09500B64148A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17-Mar-16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7C24-E5DC-4B1E-8F7F-D707AB91B72F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7660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647D-3824-4927-AEA7-09500B64148A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17-Mar-16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7C24-E5DC-4B1E-8F7F-D707AB91B72F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959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7B6B-BDA3-44EB-9E27-74B8D480AE8F}" type="datetimeFigureOut">
              <a:rPr lang="id-ID" smtClean="0"/>
              <a:pPr/>
              <a:t>17/03/2016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AD24-A6C6-4C5F-8A63-14425764E9C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647D-3824-4927-AEA7-09500B64148A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17-Mar-16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7C24-E5DC-4B1E-8F7F-D707AB91B72F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285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647D-3824-4927-AEA7-09500B64148A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17-Mar-16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7C24-E5DC-4B1E-8F7F-D707AB91B72F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6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647D-3824-4927-AEA7-09500B64148A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17-Mar-16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1337C24-E5DC-4B1E-8F7F-D707AB91B72F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8112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647D-3824-4927-AEA7-09500B64148A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17-Mar-16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7C24-E5DC-4B1E-8F7F-D707AB91B72F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1003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647D-3824-4927-AEA7-09500B64148A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17-Mar-16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37C24-E5DC-4B1E-8F7F-D707AB91B72F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44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7B6B-BDA3-44EB-9E27-74B8D480AE8F}" type="datetimeFigureOut">
              <a:rPr lang="id-ID" smtClean="0"/>
              <a:pPr/>
              <a:t>17/03/2016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AD24-A6C6-4C5F-8A63-14425764E9C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7B6B-BDA3-44EB-9E27-74B8D480AE8F}" type="datetimeFigureOut">
              <a:rPr lang="id-ID" smtClean="0"/>
              <a:pPr/>
              <a:t>17/03/2016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AD24-A6C6-4C5F-8A63-14425764E9C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7B6B-BDA3-44EB-9E27-74B8D480AE8F}" type="datetimeFigureOut">
              <a:rPr lang="id-ID" smtClean="0"/>
              <a:pPr/>
              <a:t>17/03/2016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AD24-A6C6-4C5F-8A63-14425764E9C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7B6B-BDA3-44EB-9E27-74B8D480AE8F}" type="datetimeFigureOut">
              <a:rPr lang="id-ID" smtClean="0"/>
              <a:pPr/>
              <a:t>17/03/2016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AD24-A6C6-4C5F-8A63-14425764E9C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7B6B-BDA3-44EB-9E27-74B8D480AE8F}" type="datetimeFigureOut">
              <a:rPr lang="id-ID" smtClean="0"/>
              <a:pPr/>
              <a:t>17/03/2016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AD24-A6C6-4C5F-8A63-14425764E9C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B7B6B-BDA3-44EB-9E27-74B8D480AE8F}" type="datetimeFigureOut">
              <a:rPr lang="id-ID" smtClean="0"/>
              <a:pPr/>
              <a:t>17/03/2016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5AD24-A6C6-4C5F-8A63-14425764E9C0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  <a:endParaRPr lang="en-GB" altLang="id-ID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  <a:endParaRPr lang="en-GB" altLang="id-ID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1DC73B-9490-4AA5-8554-C5DE05ECDB1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E1F6ED-D235-49CF-8ED0-C13965E8238A}" type="slidenum">
              <a:rPr lang="en-GB" altLang="id-ID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id-ID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78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56EB406-92A3-4C94-9A52-31DF9AEAD65D}" type="datetime1">
              <a:rPr lang="id-ID" smtClean="0">
                <a:solidFill>
                  <a:srgbClr val="775F55"/>
                </a:solidFill>
              </a:rPr>
              <a:pPr/>
              <a:t>17/03/2016</a:t>
            </a:fld>
            <a:endParaRPr lang="id-ID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d-ID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DA7E6B8-D7D0-4C3C-B711-252CA20D249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728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14647D-3824-4927-AEA7-09500B64148A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17-Mar-16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337C24-E5DC-4B1E-8F7F-D707AB91B72F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3241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V="1">
            <a:off x="0" y="6781800"/>
            <a:ext cx="9144000" cy="920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b="1" dirty="0">
              <a:solidFill>
                <a:prstClr val="black"/>
              </a:solidFill>
              <a:latin typeface="Franklin Gothic Demi" pitchFamily="34" charset="0"/>
              <a:ea typeface="Adobe Gothic Std B" pitchFamily="34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035425" y="5329238"/>
            <a:ext cx="1073150" cy="10715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013" y="5411788"/>
            <a:ext cx="8967787" cy="1370012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400" dirty="0">
                <a:solidFill>
                  <a:prstClr val="white"/>
                </a:solidFill>
              </a:rPr>
              <a:t>DIREKTORAT JENDERAL PENATAAN AGRARIA</a:t>
            </a:r>
          </a:p>
          <a:p>
            <a:pPr algn="ctr">
              <a:defRPr/>
            </a:pPr>
            <a:r>
              <a:rPr lang="id-ID" sz="2400" dirty="0">
                <a:solidFill>
                  <a:prstClr val="white"/>
                </a:solidFill>
              </a:rPr>
              <a:t>KEMENTERIAN AGRARIA DAN TATA RUANG/ </a:t>
            </a:r>
            <a:r>
              <a:rPr lang="id-ID" sz="2400" dirty="0" smtClean="0">
                <a:solidFill>
                  <a:prstClr val="white"/>
                </a:solidFill>
              </a:rPr>
              <a:t>BPN</a:t>
            </a:r>
            <a:r>
              <a:rPr lang="en-US" sz="2400" dirty="0" smtClean="0">
                <a:solidFill>
                  <a:prstClr val="white"/>
                </a:solidFill>
              </a:rPr>
              <a:t> </a:t>
            </a:r>
          </a:p>
          <a:p>
            <a:pPr algn="ctr">
              <a:defRPr/>
            </a:pPr>
            <a:r>
              <a:rPr lang="id-ID" sz="2400" dirty="0" smtClean="0">
                <a:solidFill>
                  <a:prstClr val="white"/>
                </a:solidFill>
              </a:rPr>
              <a:t>201</a:t>
            </a:r>
            <a:r>
              <a:rPr lang="en-US" sz="2400" dirty="0" smtClean="0">
                <a:solidFill>
                  <a:prstClr val="white"/>
                </a:solidFill>
              </a:rPr>
              <a:t>6</a:t>
            </a:r>
            <a:endParaRPr lang="id-ID" sz="24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0013" y="5105400"/>
            <a:ext cx="8967787" cy="115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0013" y="5257800"/>
            <a:ext cx="8967787" cy="1158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4000" y="3181350"/>
            <a:ext cx="1908175" cy="1951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5995988" y="1066799"/>
            <a:ext cx="3071812" cy="4040841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id-ID" dirty="0" smtClean="0">
                <a:solidFill>
                  <a:schemeClr val="bg1"/>
                </a:solidFill>
              </a:rPr>
              <a:t>OLEH:</a:t>
            </a:r>
            <a:endParaRPr lang="en-US" dirty="0" smtClean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dirty="0" smtClean="0">
                <a:solidFill>
                  <a:schemeClr val="bg1"/>
                </a:solidFill>
              </a:rPr>
              <a:t>Ir. DODDY IMRON CHOLID, MS</a:t>
            </a:r>
            <a:endParaRPr lang="id-ID" dirty="0">
              <a:solidFill>
                <a:schemeClr val="bg1"/>
              </a:solidFill>
            </a:endParaRPr>
          </a:p>
          <a:p>
            <a:pPr algn="r"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id-ID" sz="2400" dirty="0" smtClean="0">
                <a:solidFill>
                  <a:schemeClr val="bg1"/>
                </a:solidFill>
              </a:rPr>
              <a:t>DIREKTUR JENDERAL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id-ID" sz="2400" dirty="0" smtClean="0">
                <a:solidFill>
                  <a:schemeClr val="bg1"/>
                </a:solidFill>
              </a:rPr>
              <a:t>PENATAAN </a:t>
            </a:r>
            <a:r>
              <a:rPr lang="id-ID" sz="2400" dirty="0">
                <a:solidFill>
                  <a:schemeClr val="bg1"/>
                </a:solidFill>
              </a:rPr>
              <a:t>AGRARIA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0013" y="76200"/>
            <a:ext cx="8967787" cy="822326"/>
          </a:xfrm>
          <a:prstGeom prst="rect">
            <a:avLst/>
          </a:prstGeom>
          <a:solidFill>
            <a:srgbClr val="C00000"/>
          </a:solid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300" b="1" dirty="0" smtClean="0">
                <a:latin typeface="Aharoni" pitchFamily="2" charset="-79"/>
                <a:cs typeface="Aharoni" pitchFamily="2" charset="-79"/>
              </a:rPr>
              <a:t>EVALUASI IMPLEMENTASI NOTA KESEPAKATAN BERSAMA </a:t>
            </a:r>
          </a:p>
          <a:p>
            <a:pPr algn="ctr">
              <a:defRPr/>
            </a:pP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12 </a:t>
            </a:r>
            <a:r>
              <a:rPr lang="en-US" sz="2300" b="1" dirty="0" smtClean="0">
                <a:latin typeface="Aharoni" pitchFamily="2" charset="-79"/>
                <a:cs typeface="Aharoni" pitchFamily="2" charset="-79"/>
              </a:rPr>
              <a:t>KEMENTERIAN/LEMBAGA</a:t>
            </a:r>
            <a:endParaRPr lang="en-US" sz="23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3" name="Picture 10" descr="http://202.67.224.140/pdimage/01/750801_petarawakotapalembangsheetc-2_.jpg"/>
          <p:cNvPicPr>
            <a:picLocks noChangeAspect="1" noChangeArrowheads="1"/>
          </p:cNvPicPr>
          <p:nvPr/>
        </p:nvPicPr>
        <p:blipFill rotWithShape="1">
          <a:blip r:embed="rId4" cstate="print"/>
          <a:srcRect l="6559" t="570" r="24917" b="5848"/>
          <a:stretch/>
        </p:blipFill>
        <p:spPr bwMode="auto">
          <a:xfrm>
            <a:off x="2057400" y="3121679"/>
            <a:ext cx="1905000" cy="198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5" name="Rectangle 24"/>
          <p:cNvSpPr/>
          <p:nvPr/>
        </p:nvSpPr>
        <p:spPr>
          <a:xfrm>
            <a:off x="100013" y="944563"/>
            <a:ext cx="8967787" cy="4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</a:endParaRPr>
          </a:p>
        </p:txBody>
      </p:sp>
      <p:pic>
        <p:nvPicPr>
          <p:cNvPr id="4110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54363"/>
            <a:ext cx="1905000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2.bp.blogspot.com/-EZi0Zqd6weM/USF1Qj4QzuI/AAAAAAAADgA/rPXziM2Vu8o/s1600/SAWAH+ANTA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027385"/>
            <a:ext cx="3668295" cy="205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eliknews.com/asset/themes/Transcript/cache/2013/05/2013-05-12_15-04-55-padi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596" y="1066800"/>
            <a:ext cx="3036953" cy="202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93" y="5506151"/>
            <a:ext cx="1108933" cy="11812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638" y="5589240"/>
            <a:ext cx="985834" cy="100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6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346700"/>
              </p:ext>
            </p:extLst>
          </p:nvPr>
        </p:nvGraphicFramePr>
        <p:xfrm>
          <a:off x="467544" y="1340768"/>
          <a:ext cx="8064895" cy="4463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3511"/>
                <a:gridCol w="1946064"/>
                <a:gridCol w="836042"/>
                <a:gridCol w="714507"/>
                <a:gridCol w="2664771"/>
              </a:tblGrid>
              <a:tr h="328289"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Provinsi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Kabupaten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Bidang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KK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Penggunaan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tanah</a:t>
                      </a:r>
                      <a:endParaRPr lang="en-US" sz="1700" dirty="0"/>
                    </a:p>
                  </a:txBody>
                  <a:tcPr/>
                </a:tc>
              </a:tr>
              <a:tr h="570938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Jambi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Muaro</a:t>
                      </a:r>
                      <a:r>
                        <a:rPr lang="en-US" sz="1700" baseline="0" dirty="0" smtClean="0"/>
                        <a:t> Jambi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1.523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1.520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Kampung</a:t>
                      </a:r>
                      <a:r>
                        <a:rPr lang="en-US" sz="1700" dirty="0" smtClean="0"/>
                        <a:t>,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Kebun</a:t>
                      </a:r>
                      <a:r>
                        <a:rPr lang="en-US" sz="1700" baseline="0" dirty="0" smtClean="0"/>
                        <a:t> Rakyat</a:t>
                      </a:r>
                      <a:endParaRPr lang="en-US" sz="1700" dirty="0"/>
                    </a:p>
                  </a:txBody>
                  <a:tcPr/>
                </a:tc>
              </a:tr>
              <a:tr h="570938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Kerinci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406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290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Kampung</a:t>
                      </a:r>
                      <a:r>
                        <a:rPr lang="en-US" sz="1700" dirty="0" smtClean="0"/>
                        <a:t>, </a:t>
                      </a:r>
                      <a:r>
                        <a:rPr lang="en-US" sz="1700" dirty="0" err="1" smtClean="0"/>
                        <a:t>Ladang</a:t>
                      </a:r>
                      <a:r>
                        <a:rPr lang="en-US" sz="1700" dirty="0" smtClean="0"/>
                        <a:t>, </a:t>
                      </a:r>
                      <a:r>
                        <a:rPr lang="en-US" sz="1700" dirty="0" err="1" smtClean="0"/>
                        <a:t>Kebun</a:t>
                      </a:r>
                      <a:r>
                        <a:rPr lang="en-US" sz="1700" dirty="0" smtClean="0"/>
                        <a:t> Rakyat</a:t>
                      </a:r>
                      <a:endParaRPr lang="en-US" sz="1700" dirty="0"/>
                    </a:p>
                  </a:txBody>
                  <a:tcPr/>
                </a:tc>
              </a:tr>
              <a:tr h="570938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Merangin</a:t>
                      </a:r>
                      <a:r>
                        <a:rPr lang="en-US" sz="1700" dirty="0" smtClean="0"/>
                        <a:t> 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674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475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Kampung</a:t>
                      </a:r>
                      <a:r>
                        <a:rPr lang="en-US" sz="1700" dirty="0" smtClean="0"/>
                        <a:t>,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Ladang</a:t>
                      </a:r>
                      <a:endParaRPr lang="en-US" sz="1700" dirty="0"/>
                    </a:p>
                  </a:txBody>
                  <a:tcPr/>
                </a:tc>
              </a:tr>
              <a:tr h="570938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Kalimantan Selatan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Tapin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886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647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Kampung</a:t>
                      </a:r>
                      <a:r>
                        <a:rPr lang="en-US" sz="1700" dirty="0" smtClean="0"/>
                        <a:t>, </a:t>
                      </a:r>
                      <a:r>
                        <a:rPr lang="en-US" sz="1700" dirty="0" err="1" smtClean="0"/>
                        <a:t>Sawah</a:t>
                      </a:r>
                      <a:r>
                        <a:rPr lang="en-US" sz="1700" dirty="0" smtClean="0"/>
                        <a:t>, </a:t>
                      </a:r>
                      <a:r>
                        <a:rPr lang="en-US" sz="1700" dirty="0" err="1" smtClean="0"/>
                        <a:t>Kebun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rakyat</a:t>
                      </a:r>
                      <a:endParaRPr lang="en-US" sz="1700" dirty="0"/>
                    </a:p>
                  </a:txBody>
                  <a:tcPr/>
                </a:tc>
              </a:tr>
              <a:tr h="570938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Kota </a:t>
                      </a:r>
                      <a:r>
                        <a:rPr lang="en-US" sz="1700" dirty="0" err="1" smtClean="0"/>
                        <a:t>Baru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500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300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Kampung</a:t>
                      </a:r>
                      <a:r>
                        <a:rPr lang="en-US" sz="1700" dirty="0" smtClean="0"/>
                        <a:t>.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Ladang</a:t>
                      </a:r>
                      <a:r>
                        <a:rPr lang="en-US" sz="1700" baseline="0" dirty="0" smtClean="0"/>
                        <a:t>, </a:t>
                      </a:r>
                      <a:r>
                        <a:rPr lang="en-US" sz="1700" baseline="0" dirty="0" err="1" smtClean="0"/>
                        <a:t>Kebun</a:t>
                      </a:r>
                      <a:r>
                        <a:rPr lang="en-US" sz="1700" baseline="0" dirty="0" smtClean="0"/>
                        <a:t> Rakyat</a:t>
                      </a:r>
                      <a:endParaRPr lang="en-US" sz="1700" dirty="0"/>
                    </a:p>
                  </a:txBody>
                  <a:tcPr/>
                </a:tc>
              </a:tr>
              <a:tr h="570938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Tanah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Bumbu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300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125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Kampung</a:t>
                      </a:r>
                      <a:r>
                        <a:rPr lang="en-US" sz="1700" dirty="0" smtClean="0"/>
                        <a:t>,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Kebun</a:t>
                      </a:r>
                      <a:r>
                        <a:rPr lang="en-US" sz="1700" baseline="0" dirty="0" smtClean="0"/>
                        <a:t> Rakyat</a:t>
                      </a:r>
                      <a:endParaRPr lang="en-US" sz="1700" dirty="0"/>
                    </a:p>
                  </a:txBody>
                  <a:tcPr/>
                </a:tc>
              </a:tr>
              <a:tr h="570938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Hulu</a:t>
                      </a:r>
                      <a:r>
                        <a:rPr lang="en-US" sz="1700" baseline="0" dirty="0" smtClean="0"/>
                        <a:t> Sungai Selatan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1000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600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Kampung</a:t>
                      </a:r>
                      <a:r>
                        <a:rPr lang="en-US" sz="1700" dirty="0" smtClean="0"/>
                        <a:t>, </a:t>
                      </a:r>
                      <a:r>
                        <a:rPr lang="en-US" sz="1700" dirty="0" err="1" smtClean="0"/>
                        <a:t>Kebun</a:t>
                      </a:r>
                      <a:r>
                        <a:rPr lang="en-US" sz="1700" dirty="0" smtClean="0"/>
                        <a:t> Rakyat</a:t>
                      </a:r>
                      <a:endParaRPr lang="en-US" sz="17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-8429" y="253932"/>
            <a:ext cx="8749502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236538" indent="-236538"/>
            <a:r>
              <a:rPr lang="en-AU" b="1" dirty="0"/>
              <a:t>4</a:t>
            </a:r>
            <a:r>
              <a:rPr lang="en-AU" b="1" dirty="0" smtClean="0"/>
              <a:t>. </a:t>
            </a:r>
            <a:r>
              <a:rPr lang="en-AU" b="1" dirty="0" err="1" smtClean="0"/>
              <a:t>Tahun</a:t>
            </a:r>
            <a:r>
              <a:rPr lang="en-AU" b="1" dirty="0" smtClean="0"/>
              <a:t> 2015 </a:t>
            </a:r>
            <a:r>
              <a:rPr lang="en-AU" b="1" dirty="0" err="1" smtClean="0"/>
              <a:t>telah</a:t>
            </a:r>
            <a:r>
              <a:rPr lang="en-AU" b="1" dirty="0" smtClean="0"/>
              <a:t> </a:t>
            </a:r>
            <a:r>
              <a:rPr lang="en-AU" b="1" dirty="0" err="1" smtClean="0"/>
              <a:t>dilakukan</a:t>
            </a:r>
            <a:r>
              <a:rPr lang="en-AU" b="1" dirty="0" smtClean="0"/>
              <a:t> Keg. IP4T di 33 </a:t>
            </a:r>
            <a:r>
              <a:rPr lang="en-AU" b="1" dirty="0" err="1" smtClean="0"/>
              <a:t>Kabupaten</a:t>
            </a:r>
            <a:r>
              <a:rPr lang="en-AU" b="1" dirty="0" smtClean="0"/>
              <a:t>  </a:t>
            </a:r>
            <a:r>
              <a:rPr lang="en-AU" b="1" dirty="0" err="1" smtClean="0"/>
              <a:t>sebanyak</a:t>
            </a:r>
            <a:r>
              <a:rPr lang="en-AU" b="1" dirty="0" smtClean="0"/>
              <a:t> 23.938 </a:t>
            </a:r>
            <a:r>
              <a:rPr lang="en-AU" b="1" dirty="0" err="1" smtClean="0"/>
              <a:t>bidang</a:t>
            </a:r>
            <a:r>
              <a:rPr lang="en-AU" b="1" dirty="0" smtClean="0"/>
              <a:t> </a:t>
            </a:r>
            <a:r>
              <a:rPr lang="en-AU" b="1" dirty="0" err="1" smtClean="0"/>
              <a:t>dan</a:t>
            </a:r>
            <a:r>
              <a:rPr lang="en-AU" b="1" dirty="0" smtClean="0"/>
              <a:t> 14.859 KK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140078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963695"/>
              </p:ext>
            </p:extLst>
          </p:nvPr>
        </p:nvGraphicFramePr>
        <p:xfrm>
          <a:off x="395536" y="260648"/>
          <a:ext cx="8424935" cy="6423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944216"/>
                <a:gridCol w="864096"/>
                <a:gridCol w="720080"/>
                <a:gridCol w="3096343"/>
              </a:tblGrid>
              <a:tr h="328289"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Provinsi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Kabupaten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Bidang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KK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Penggunaan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tanah</a:t>
                      </a:r>
                      <a:endParaRPr lang="en-US" sz="1700" dirty="0"/>
                    </a:p>
                  </a:txBody>
                  <a:tcPr/>
                </a:tc>
              </a:tr>
              <a:tr h="570938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Kalimantan Utara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Malinau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201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201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Perumahan</a:t>
                      </a:r>
                      <a:r>
                        <a:rPr lang="en-US" sz="1700" dirty="0" smtClean="0"/>
                        <a:t>, </a:t>
                      </a:r>
                      <a:r>
                        <a:rPr lang="en-US" sz="1700" dirty="0" err="1" smtClean="0"/>
                        <a:t>kampung</a:t>
                      </a:r>
                      <a:r>
                        <a:rPr lang="en-US" sz="1700" dirty="0" smtClean="0"/>
                        <a:t>, </a:t>
                      </a:r>
                      <a:r>
                        <a:rPr lang="en-US" sz="1700" dirty="0" err="1" smtClean="0"/>
                        <a:t>perkebunan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rakyat</a:t>
                      </a:r>
                      <a:endParaRPr lang="en-US" sz="1700" dirty="0"/>
                    </a:p>
                  </a:txBody>
                  <a:tcPr/>
                </a:tc>
              </a:tr>
              <a:tr h="570938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Kalimantan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Timur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Kutai</a:t>
                      </a:r>
                      <a:r>
                        <a:rPr lang="en-US" sz="1700" dirty="0" smtClean="0"/>
                        <a:t> Karta Negara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500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Kampung</a:t>
                      </a:r>
                      <a:r>
                        <a:rPr lang="en-US" sz="1700" dirty="0" smtClean="0"/>
                        <a:t>, </a:t>
                      </a:r>
                      <a:r>
                        <a:rPr lang="en-US" sz="1700" dirty="0" err="1" smtClean="0"/>
                        <a:t>Kebun</a:t>
                      </a:r>
                      <a:r>
                        <a:rPr lang="en-US" sz="1700" dirty="0" smtClean="0"/>
                        <a:t> Rakyat</a:t>
                      </a:r>
                      <a:endParaRPr lang="en-US" sz="1700" dirty="0"/>
                    </a:p>
                  </a:txBody>
                  <a:tcPr/>
                </a:tc>
              </a:tr>
              <a:tr h="570938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Papua Barat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Fak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Fak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500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392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Perkebunan </a:t>
                      </a:r>
                      <a:r>
                        <a:rPr lang="en-US" sz="1700" dirty="0" err="1" smtClean="0"/>
                        <a:t>rakyat</a:t>
                      </a:r>
                      <a:r>
                        <a:rPr lang="en-US" sz="1700" dirty="0" smtClean="0"/>
                        <a:t>, </a:t>
                      </a:r>
                      <a:r>
                        <a:rPr lang="en-US" sz="1700" dirty="0" err="1" smtClean="0"/>
                        <a:t>perkampungan</a:t>
                      </a:r>
                      <a:endParaRPr lang="en-US" sz="1700" dirty="0"/>
                    </a:p>
                  </a:txBody>
                  <a:tcPr/>
                </a:tc>
              </a:tr>
              <a:tr h="328289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NTT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Timur</a:t>
                      </a:r>
                      <a:r>
                        <a:rPr lang="en-US" sz="1700" dirty="0" smtClean="0"/>
                        <a:t> Tengah Utara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250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250</a:t>
                      </a:r>
                      <a:endParaRPr lang="en-US" sz="1700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en-US" sz="1700" dirty="0" err="1" smtClean="0"/>
                        <a:t>Permukiman</a:t>
                      </a:r>
                      <a:r>
                        <a:rPr lang="en-US" sz="1700" dirty="0" smtClean="0"/>
                        <a:t>, </a:t>
                      </a:r>
                      <a:r>
                        <a:rPr lang="en-US" sz="1700" dirty="0" err="1" smtClean="0"/>
                        <a:t>tegalan</a:t>
                      </a:r>
                      <a:endParaRPr lang="en-US" sz="1700" dirty="0"/>
                    </a:p>
                  </a:txBody>
                  <a:tcPr/>
                </a:tc>
              </a:tr>
              <a:tr h="328289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Belu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400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194</a:t>
                      </a:r>
                      <a:endParaRPr lang="en-US" sz="17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8289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Alor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200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143</a:t>
                      </a:r>
                      <a:endParaRPr lang="en-US" sz="17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8289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Flores </a:t>
                      </a:r>
                      <a:r>
                        <a:rPr lang="en-US" sz="1700" dirty="0" err="1" smtClean="0"/>
                        <a:t>Timur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318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237</a:t>
                      </a:r>
                      <a:endParaRPr lang="en-US" sz="17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8289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Sikka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307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276</a:t>
                      </a:r>
                      <a:endParaRPr lang="en-US" sz="17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8289"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Kepulauan</a:t>
                      </a:r>
                      <a:r>
                        <a:rPr lang="en-US" sz="1700" dirty="0" smtClean="0"/>
                        <a:t> Riau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Bintan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2470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1336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Kampung</a:t>
                      </a:r>
                      <a:endParaRPr lang="en-US" sz="1700" dirty="0"/>
                    </a:p>
                  </a:txBody>
                  <a:tcPr/>
                </a:tc>
              </a:tr>
              <a:tr h="328289"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Banten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Serang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1000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1000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Kampung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Sawah</a:t>
                      </a:r>
                      <a:r>
                        <a:rPr lang="en-US" sz="1700" baseline="0" dirty="0" smtClean="0"/>
                        <a:t>, </a:t>
                      </a:r>
                      <a:r>
                        <a:rPr lang="en-US" sz="1700" baseline="0" dirty="0" err="1" smtClean="0"/>
                        <a:t>Kebin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Campuran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Tegalan</a:t>
                      </a:r>
                      <a:r>
                        <a:rPr lang="en-US" sz="1700" baseline="0" dirty="0" smtClean="0"/>
                        <a:t>, </a:t>
                      </a:r>
                      <a:r>
                        <a:rPr lang="en-US" sz="1700" baseline="0" dirty="0" err="1" smtClean="0"/>
                        <a:t>Fasos</a:t>
                      </a:r>
                      <a:endParaRPr lang="en-US" sz="1700" dirty="0"/>
                    </a:p>
                  </a:txBody>
                  <a:tcPr/>
                </a:tc>
              </a:tr>
              <a:tr h="328289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Lebak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1000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1000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err="1" smtClean="0"/>
                        <a:t>Kampung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Sawah</a:t>
                      </a:r>
                      <a:r>
                        <a:rPr lang="en-US" sz="1700" baseline="0" dirty="0" smtClean="0"/>
                        <a:t>, </a:t>
                      </a:r>
                      <a:r>
                        <a:rPr lang="en-US" sz="1700" baseline="0" dirty="0" err="1" smtClean="0"/>
                        <a:t>Kebin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Campuran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Tegalan</a:t>
                      </a:r>
                      <a:r>
                        <a:rPr lang="en-US" sz="1700" baseline="0" dirty="0" smtClean="0"/>
                        <a:t>, </a:t>
                      </a:r>
                      <a:r>
                        <a:rPr lang="en-US" sz="1700" baseline="0" dirty="0" err="1" smtClean="0"/>
                        <a:t>Fasos</a:t>
                      </a:r>
                      <a:endParaRPr lang="en-US" sz="1700" dirty="0" smtClean="0"/>
                    </a:p>
                    <a:p>
                      <a:r>
                        <a:rPr lang="en-US" sz="1700" dirty="0" err="1" smtClean="0"/>
                        <a:t>Tanak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Kosong</a:t>
                      </a:r>
                      <a:endParaRPr lang="en-US" sz="1700" dirty="0"/>
                    </a:p>
                  </a:txBody>
                  <a:tcPr/>
                </a:tc>
              </a:tr>
              <a:tr h="328289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Tangerang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1000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894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Kampung</a:t>
                      </a:r>
                      <a:r>
                        <a:rPr lang="en-US" sz="1700" dirty="0" smtClean="0"/>
                        <a:t>, </a:t>
                      </a:r>
                      <a:r>
                        <a:rPr lang="en-US" sz="1700" dirty="0" err="1" smtClean="0"/>
                        <a:t>Tempat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Usah</a:t>
                      </a:r>
                      <a:r>
                        <a:rPr lang="en-US" sz="1700" dirty="0" smtClean="0"/>
                        <a:t>, </a:t>
                      </a:r>
                      <a:r>
                        <a:rPr lang="en-US" sz="1700" dirty="0" err="1" smtClean="0"/>
                        <a:t>Sawah</a:t>
                      </a:r>
                      <a:endParaRPr lang="en-US" sz="1700" dirty="0"/>
                    </a:p>
                  </a:txBody>
                  <a:tcPr/>
                </a:tc>
              </a:tr>
              <a:tr h="328289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Pandeglang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2000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2000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Kebun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Campuran</a:t>
                      </a:r>
                      <a:r>
                        <a:rPr lang="en-US" sz="1700" dirty="0" smtClean="0"/>
                        <a:t>,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Sawah</a:t>
                      </a:r>
                      <a:endParaRPr lang="en-US" sz="17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79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819040"/>
              </p:ext>
            </p:extLst>
          </p:nvPr>
        </p:nvGraphicFramePr>
        <p:xfrm>
          <a:off x="395536" y="764704"/>
          <a:ext cx="8424935" cy="5607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944216"/>
                <a:gridCol w="864096"/>
                <a:gridCol w="720080"/>
                <a:gridCol w="3096343"/>
              </a:tblGrid>
              <a:tr h="328289"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Provinsi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Kabupaten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Bidang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KK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Penggunaan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tanah</a:t>
                      </a:r>
                      <a:endParaRPr lang="en-US" sz="1700" dirty="0"/>
                    </a:p>
                  </a:txBody>
                  <a:tcPr/>
                </a:tc>
              </a:tr>
              <a:tr h="570938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Kalimantan Tengah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Kota </a:t>
                      </a:r>
                      <a:r>
                        <a:rPr lang="en-US" sz="1700" dirty="0" err="1" smtClean="0"/>
                        <a:t>Palangkaraya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1000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1000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Kebun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Campuran</a:t>
                      </a:r>
                      <a:r>
                        <a:rPr lang="en-US" sz="1700" dirty="0" smtClean="0"/>
                        <a:t>, Tanah Terbuka</a:t>
                      </a:r>
                      <a:endParaRPr lang="en-US" sz="1700" dirty="0"/>
                    </a:p>
                  </a:txBody>
                  <a:tcPr/>
                </a:tc>
              </a:tr>
              <a:tr h="570938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Kotawaringin</a:t>
                      </a:r>
                      <a:r>
                        <a:rPr lang="en-US" sz="1700" dirty="0" smtClean="0"/>
                        <a:t> Brat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650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650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Kebun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Campuran</a:t>
                      </a:r>
                      <a:endParaRPr lang="en-US" sz="1700" dirty="0"/>
                    </a:p>
                  </a:txBody>
                  <a:tcPr/>
                </a:tc>
              </a:tr>
              <a:tr h="570938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Murung</a:t>
                      </a:r>
                      <a:r>
                        <a:rPr lang="en-US" sz="1700" dirty="0" smtClean="0"/>
                        <a:t> Raya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400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300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Kebun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Campuran</a:t>
                      </a:r>
                      <a:endParaRPr lang="en-US" sz="1700" dirty="0"/>
                    </a:p>
                  </a:txBody>
                  <a:tcPr/>
                </a:tc>
              </a:tr>
              <a:tr h="328289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Sumatera Selatan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Musi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Rawas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1000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430</a:t>
                      </a:r>
                      <a:endParaRPr lang="en-US" sz="1700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en-US" sz="1700" dirty="0" err="1" smtClean="0"/>
                        <a:t>Kampung</a:t>
                      </a:r>
                      <a:r>
                        <a:rPr lang="en-US" sz="1700" dirty="0" smtClean="0"/>
                        <a:t>, </a:t>
                      </a:r>
                      <a:r>
                        <a:rPr lang="en-US" sz="1700" dirty="0" err="1" smtClean="0"/>
                        <a:t>Kebun</a:t>
                      </a:r>
                      <a:r>
                        <a:rPr lang="en-US" sz="1700" dirty="0" smtClean="0"/>
                        <a:t> Rakyat,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Ladang</a:t>
                      </a:r>
                      <a:r>
                        <a:rPr lang="en-US" sz="1700" baseline="0" dirty="0" smtClean="0"/>
                        <a:t>, </a:t>
                      </a:r>
                      <a:r>
                        <a:rPr lang="en-US" sz="1700" baseline="0" dirty="0" err="1" smtClean="0"/>
                        <a:t>Sawah</a:t>
                      </a:r>
                      <a:endParaRPr lang="en-US" sz="1700" dirty="0"/>
                    </a:p>
                  </a:txBody>
                  <a:tcPr/>
                </a:tc>
              </a:tr>
              <a:tr h="328289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Musi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Banyuasin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454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255</a:t>
                      </a:r>
                      <a:endParaRPr lang="en-US" sz="17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8289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Ogan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Komering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Ilir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750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472</a:t>
                      </a:r>
                      <a:endParaRPr lang="en-US" sz="17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8289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Ogan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Komiring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Ulu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500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312</a:t>
                      </a:r>
                      <a:endParaRPr lang="en-US" sz="17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8289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OKU </a:t>
                      </a:r>
                      <a:r>
                        <a:rPr lang="en-US" sz="1700" dirty="0" err="1" smtClean="0"/>
                        <a:t>Timur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1000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807</a:t>
                      </a:r>
                      <a:endParaRPr lang="en-US" sz="17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8289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OKU Selatan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500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Kebun</a:t>
                      </a:r>
                      <a:r>
                        <a:rPr lang="en-US" sz="1700" dirty="0" smtClean="0"/>
                        <a:t> Rakyat</a:t>
                      </a:r>
                      <a:endParaRPr lang="en-US" sz="1700" dirty="0"/>
                    </a:p>
                  </a:txBody>
                  <a:tcPr/>
                </a:tc>
              </a:tr>
              <a:tr h="328289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Ogan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Ilir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1000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Kebun</a:t>
                      </a:r>
                      <a:r>
                        <a:rPr lang="en-US" sz="1700" dirty="0" smtClean="0"/>
                        <a:t> Rakyat</a:t>
                      </a:r>
                      <a:endParaRPr lang="en-US" sz="1700" dirty="0"/>
                    </a:p>
                  </a:txBody>
                  <a:tcPr/>
                </a:tc>
              </a:tr>
              <a:tr h="328289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Lahat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500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313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err="1" smtClean="0"/>
                        <a:t>Kebun</a:t>
                      </a:r>
                      <a:r>
                        <a:rPr lang="en-US" sz="1700" dirty="0" smtClean="0"/>
                        <a:t> Rakyat</a:t>
                      </a:r>
                      <a:endParaRPr lang="en-US" sz="1700" dirty="0"/>
                    </a:p>
                  </a:txBody>
                  <a:tcPr/>
                </a:tc>
              </a:tr>
              <a:tr h="328289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Empat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Lawang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250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Kampung</a:t>
                      </a:r>
                      <a:r>
                        <a:rPr lang="en-US" sz="1700" dirty="0" smtClean="0"/>
                        <a:t>, </a:t>
                      </a:r>
                      <a:r>
                        <a:rPr lang="en-US" sz="1700" dirty="0" err="1" smtClean="0"/>
                        <a:t>Ladang</a:t>
                      </a:r>
                      <a:r>
                        <a:rPr lang="en-US" sz="1700" dirty="0" smtClean="0"/>
                        <a:t>, </a:t>
                      </a:r>
                      <a:r>
                        <a:rPr lang="en-US" sz="1700" dirty="0" err="1" smtClean="0"/>
                        <a:t>Kebun</a:t>
                      </a:r>
                      <a:r>
                        <a:rPr lang="en-US" sz="1700" baseline="0" dirty="0" smtClean="0"/>
                        <a:t> Rakyat</a:t>
                      </a:r>
                      <a:endParaRPr lang="en-US" sz="1700" dirty="0"/>
                    </a:p>
                  </a:txBody>
                  <a:tcPr/>
                </a:tc>
              </a:tr>
              <a:tr h="328289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Pagar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Alam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500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384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Kampung</a:t>
                      </a:r>
                      <a:r>
                        <a:rPr lang="en-US" sz="1700" dirty="0" smtClean="0"/>
                        <a:t>, </a:t>
                      </a:r>
                      <a:r>
                        <a:rPr lang="en-US" sz="1700" dirty="0" err="1" smtClean="0"/>
                        <a:t>Kebun</a:t>
                      </a:r>
                      <a:r>
                        <a:rPr lang="en-US" sz="1700" dirty="0" smtClean="0"/>
                        <a:t> Rakyat</a:t>
                      </a:r>
                      <a:endParaRPr lang="en-US" sz="17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896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1" t="6511" r="6207"/>
          <a:stretch/>
        </p:blipFill>
        <p:spPr>
          <a:xfrm>
            <a:off x="395536" y="411057"/>
            <a:ext cx="8352928" cy="6384862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sv-SE" sz="2400" b="1" cap="all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CONTOH PETA LOKASI IP4T DALAM KAWASAN HUTAN</a:t>
            </a:r>
          </a:p>
          <a:p>
            <a:pPr lv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sv-SE" sz="2400" b="1" cap="all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KAB. FAK FAK PROV PAPUA BARAT</a:t>
            </a:r>
            <a:endParaRPr lang="en-AU" sz="2400" b="1" cap="all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35" t="50919" r="14190" b="28331"/>
          <a:stretch/>
        </p:blipFill>
        <p:spPr>
          <a:xfrm>
            <a:off x="692298" y="1844824"/>
            <a:ext cx="1575446" cy="234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5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 descr="Kawasan_72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196608"/>
            <a:ext cx="9143997" cy="6464781"/>
          </a:xfrm>
        </p:spPr>
      </p:pic>
      <p:sp>
        <p:nvSpPr>
          <p:cNvPr id="5" name="Subtitle 2"/>
          <p:cNvSpPr txBox="1">
            <a:spLocks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sv-SE" sz="2400" b="1" cap="all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CONTOH PETA LOKASI IP4T DALAM KAWASAN HUTAN</a:t>
            </a:r>
          </a:p>
          <a:p>
            <a:pPr lv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sv-SE" sz="2400" b="1" cap="all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KAB. MUARO JAMBI PROV JAMBI</a:t>
            </a:r>
            <a:endParaRPr lang="en-AU" sz="2400" b="1" cap="all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62864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7" y="332656"/>
            <a:ext cx="9056788" cy="6408712"/>
          </a:xfrm>
        </p:spPr>
      </p:pic>
      <p:sp>
        <p:nvSpPr>
          <p:cNvPr id="6" name="Subtitle 2"/>
          <p:cNvSpPr txBox="1">
            <a:spLocks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sv-SE" sz="2400" b="1" cap="all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CONTOH PETA LOKASI IP4T DALAM KAWASAN HUTAN</a:t>
            </a:r>
          </a:p>
          <a:p>
            <a:pPr lv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sv-SE" sz="2400" b="1" cap="all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KAB. MALINAU PROV KALIMANTAN TIMUR</a:t>
            </a:r>
            <a:endParaRPr lang="en-AU" sz="2400" b="1" cap="all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96" t="34251" r="7978" b="45331"/>
          <a:stretch/>
        </p:blipFill>
        <p:spPr>
          <a:xfrm>
            <a:off x="395536" y="1700808"/>
            <a:ext cx="2066748" cy="214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610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 bwMode="auto">
          <a:xfrm>
            <a:off x="0" y="0"/>
            <a:ext cx="9144000" cy="857232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sv-SE" sz="2400" b="1" cap="all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Dokumen</a:t>
            </a:r>
            <a:endParaRPr lang="en-AU" sz="2400" b="1" cap="all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3713" y="4772029"/>
            <a:ext cx="2781295" cy="2085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437" y="928670"/>
            <a:ext cx="2598365" cy="373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r="10000"/>
          <a:stretch>
            <a:fillRect/>
          </a:stretch>
        </p:blipFill>
        <p:spPr bwMode="auto">
          <a:xfrm>
            <a:off x="2928926" y="1000108"/>
            <a:ext cx="2571768" cy="381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2439"/>
          <a:stretch>
            <a:fillRect/>
          </a:stretch>
        </p:blipFill>
        <p:spPr bwMode="auto">
          <a:xfrm>
            <a:off x="5500694" y="1071546"/>
            <a:ext cx="2857520" cy="390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0769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62624"/>
            <a:ext cx="8301038" cy="5429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 smtClean="0"/>
              <a:t>Adanya</a:t>
            </a:r>
            <a:r>
              <a:rPr lang="en-US" sz="2000" dirty="0" smtClean="0"/>
              <a:t> </a:t>
            </a:r>
            <a:r>
              <a:rPr lang="en-US" sz="2000" dirty="0" err="1" smtClean="0"/>
              <a:t>Surat</a:t>
            </a:r>
            <a:r>
              <a:rPr lang="en-US" sz="2000" dirty="0" smtClean="0"/>
              <a:t> </a:t>
            </a:r>
            <a:r>
              <a:rPr lang="en-US" sz="2000" dirty="0" err="1" smtClean="0"/>
              <a:t>permintaan</a:t>
            </a:r>
            <a:r>
              <a:rPr lang="en-US" sz="2000" dirty="0" smtClean="0"/>
              <a:t> </a:t>
            </a:r>
            <a:r>
              <a:rPr lang="en-US" sz="2000" dirty="0" err="1" smtClean="0"/>
              <a:t>penghentian</a:t>
            </a:r>
            <a:r>
              <a:rPr lang="en-US" sz="2000" dirty="0" smtClean="0"/>
              <a:t> IP4T </a:t>
            </a:r>
            <a:r>
              <a:rPr lang="en-US" sz="2000" dirty="0" err="1" smtClean="0"/>
              <a:t>oleh</a:t>
            </a:r>
            <a:r>
              <a:rPr lang="en-US" sz="2000" dirty="0" smtClean="0"/>
              <a:t>  </a:t>
            </a:r>
            <a:r>
              <a:rPr lang="en-US" sz="2000" dirty="0" err="1" smtClean="0"/>
              <a:t>Kementerian</a:t>
            </a:r>
            <a:r>
              <a:rPr lang="en-US" sz="2000" dirty="0" smtClean="0"/>
              <a:t> </a:t>
            </a:r>
            <a:r>
              <a:rPr lang="en-US" sz="2000" dirty="0" err="1" smtClean="0"/>
              <a:t>Lingkungan</a:t>
            </a:r>
            <a:r>
              <a:rPr lang="en-US" sz="2000" dirty="0" smtClean="0"/>
              <a:t> </a:t>
            </a:r>
            <a:r>
              <a:rPr lang="en-US" sz="2000" dirty="0" err="1" smtClean="0"/>
              <a:t>Hudup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Kehutanan</a:t>
            </a:r>
            <a:r>
              <a:rPr lang="en-US" sz="2000" dirty="0" smtClean="0"/>
              <a:t> </a:t>
            </a:r>
            <a:r>
              <a:rPr lang="en-US" sz="2000" dirty="0" err="1" smtClean="0"/>
              <a:t>cq</a:t>
            </a:r>
            <a:r>
              <a:rPr lang="en-US" sz="2000" dirty="0" smtClean="0"/>
              <a:t>. </a:t>
            </a:r>
            <a:r>
              <a:rPr lang="en-US" sz="2000" dirty="0" err="1" smtClean="0"/>
              <a:t>Balai</a:t>
            </a:r>
            <a:r>
              <a:rPr lang="en-US" sz="2000" dirty="0" smtClean="0"/>
              <a:t> </a:t>
            </a:r>
            <a:r>
              <a:rPr lang="en-US" sz="2000" dirty="0" err="1" smtClean="0"/>
              <a:t>Pemantapan</a:t>
            </a:r>
            <a:r>
              <a:rPr lang="en-US" sz="2000" dirty="0" smtClean="0"/>
              <a:t> </a:t>
            </a:r>
            <a:r>
              <a:rPr lang="en-US" sz="2000" dirty="0" err="1" smtClean="0"/>
              <a:t>Kawasan</a:t>
            </a:r>
            <a:r>
              <a:rPr lang="en-US" sz="2000" dirty="0" smtClean="0"/>
              <a:t> </a:t>
            </a:r>
            <a:r>
              <a:rPr lang="en-US" sz="2000" dirty="0" err="1" smtClean="0"/>
              <a:t>Hutan</a:t>
            </a:r>
            <a:r>
              <a:rPr lang="en-US" sz="2000" dirty="0" smtClean="0"/>
              <a:t> </a:t>
            </a:r>
            <a:r>
              <a:rPr lang="en-US" sz="2000" dirty="0" err="1" smtClean="0"/>
              <a:t>Wilaya</a:t>
            </a:r>
            <a:r>
              <a:rPr lang="en-US" sz="2000" dirty="0" smtClean="0"/>
              <a:t> XI </a:t>
            </a:r>
            <a:r>
              <a:rPr lang="en-US" sz="2000" dirty="0" err="1" smtClean="0"/>
              <a:t>Jawa</a:t>
            </a:r>
            <a:r>
              <a:rPr lang="en-US" sz="2000" dirty="0" smtClean="0"/>
              <a:t>-Madura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Dirjen</a:t>
            </a:r>
            <a:r>
              <a:rPr lang="en-US" sz="2000" dirty="0" smtClean="0"/>
              <a:t> </a:t>
            </a:r>
            <a:r>
              <a:rPr lang="en-US" sz="2000" dirty="0" err="1" smtClean="0"/>
              <a:t>Konservasi</a:t>
            </a:r>
            <a:r>
              <a:rPr lang="en-US" sz="2000" dirty="0" smtClean="0"/>
              <a:t> </a:t>
            </a:r>
            <a:r>
              <a:rPr lang="en-US" sz="2000" dirty="0" err="1" smtClean="0"/>
              <a:t>Sumberdaya</a:t>
            </a:r>
            <a:r>
              <a:rPr lang="en-US" sz="2000" dirty="0" smtClean="0"/>
              <a:t> </a:t>
            </a:r>
            <a:r>
              <a:rPr lang="en-US" sz="2000" dirty="0" err="1" smtClean="0"/>
              <a:t>Alam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Ekosistem</a:t>
            </a:r>
            <a:r>
              <a:rPr lang="en-US" sz="2000" dirty="0" smtClean="0"/>
              <a:t>,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wilayah</a:t>
            </a:r>
            <a:r>
              <a:rPr lang="en-US" sz="2000" dirty="0" smtClean="0"/>
              <a:t> </a:t>
            </a:r>
            <a:r>
              <a:rPr lang="en-US" sz="2000" dirty="0" err="1" smtClean="0"/>
              <a:t>Kabupaten</a:t>
            </a:r>
            <a:r>
              <a:rPr lang="en-US" sz="2000" dirty="0" smtClean="0"/>
              <a:t> </a:t>
            </a:r>
            <a:r>
              <a:rPr lang="en-US" sz="2000" dirty="0" err="1" smtClean="0"/>
              <a:t>Serang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Kabupaten</a:t>
            </a:r>
            <a:r>
              <a:rPr lang="en-US" sz="2000" dirty="0" smtClean="0"/>
              <a:t> </a:t>
            </a:r>
            <a:r>
              <a:rPr lang="en-US" sz="2000" dirty="0" err="1" smtClean="0"/>
              <a:t>Pandeglang</a:t>
            </a:r>
            <a:r>
              <a:rPr lang="en-US" sz="2000" dirty="0" smtClean="0"/>
              <a:t>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0" y="0"/>
            <a:ext cx="9144000" cy="857232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sv-SE" altLang="id-ID" sz="2400" b="1" dirty="0" smtClean="0"/>
              <a:t>MASALAH :</a:t>
            </a:r>
            <a:endParaRPr lang="en-AU" sz="2400" b="1" cap="all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77265"/>
            <a:ext cx="2963158" cy="448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1383" y="2492895"/>
            <a:ext cx="2959539" cy="418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1343" y="2492897"/>
            <a:ext cx="2959169" cy="418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292265" y="188640"/>
            <a:ext cx="8521463" cy="2308324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endParaRPr lang="en-US" b="1" dirty="0" smtClean="0">
              <a:solidFill>
                <a:schemeClr val="tx1"/>
              </a:solidFill>
            </a:endParaRPr>
          </a:p>
          <a:p>
            <a:pPr lvl="0"/>
            <a:r>
              <a:rPr lang="en-US" b="1" dirty="0" smtClean="0">
                <a:solidFill>
                  <a:schemeClr val="tx1"/>
                </a:solidFill>
              </a:rPr>
              <a:t>RENAKSI # MENGUATKAN ALAT-ALAT PENGENDALIAN DALAM PENGELOLAAN SUMBERDAYA ALAM </a:t>
            </a:r>
          </a:p>
          <a:p>
            <a:pPr marL="236538" lvl="0" indent="-236538"/>
            <a:r>
              <a:rPr lang="en-US" b="1" dirty="0" smtClean="0">
                <a:solidFill>
                  <a:schemeClr val="tx1"/>
                </a:solidFill>
              </a:rPr>
              <a:t>1. </a:t>
            </a:r>
            <a:r>
              <a:rPr lang="sv-SE" b="1" dirty="0" smtClean="0">
                <a:solidFill>
                  <a:schemeClr val="tx1"/>
                </a:solidFill>
              </a:rPr>
              <a:t>Badan </a:t>
            </a:r>
            <a:r>
              <a:rPr lang="sv-SE" b="1" dirty="0">
                <a:solidFill>
                  <a:schemeClr val="tx1"/>
                </a:solidFill>
              </a:rPr>
              <a:t>Pertanahan Nasional membangun kriteria tanah terlantar dan tindak lanjut pendayagunaan  tanah terlantar sesuai dengan peraturan yang berlaku B.09 Terbentuknya Tim Inventarisasi Penggunaan Tanah dalam Kawasan </a:t>
            </a:r>
            <a:r>
              <a:rPr lang="sv-SE" b="1" dirty="0" smtClean="0">
                <a:solidFill>
                  <a:schemeClr val="tx1"/>
                </a:solidFill>
              </a:rPr>
              <a:t>Hutan</a:t>
            </a:r>
          </a:p>
          <a:p>
            <a:pPr marL="631825" lvl="0" indent="-285750">
              <a:buFont typeface="Wingdings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B12: </a:t>
            </a:r>
            <a:r>
              <a:rPr lang="en-US" b="1" dirty="0" err="1">
                <a:solidFill>
                  <a:schemeClr val="tx1"/>
                </a:solidFill>
              </a:rPr>
              <a:t>Kajian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untuk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kriteria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dan</a:t>
            </a:r>
            <a:r>
              <a:rPr lang="en-US" b="1" dirty="0">
                <a:solidFill>
                  <a:schemeClr val="tx1"/>
                </a:solidFill>
              </a:rPr>
              <a:t> data/</a:t>
            </a:r>
            <a:r>
              <a:rPr lang="en-US" b="1" dirty="0" err="1">
                <a:solidFill>
                  <a:schemeClr val="tx1"/>
                </a:solidFill>
              </a:rPr>
              <a:t>inventarisasi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tanah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terlantar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en-US" b="1" dirty="0" smtClean="0">
              <a:solidFill>
                <a:schemeClr val="tx1"/>
              </a:solidFill>
            </a:endParaRPr>
          </a:p>
          <a:p>
            <a:pPr marL="631825" lvl="0" indent="-285750">
              <a:buFont typeface="Wingdings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B12: </a:t>
            </a:r>
            <a:r>
              <a:rPr lang="en-US" b="1" dirty="0" err="1">
                <a:solidFill>
                  <a:schemeClr val="tx1"/>
                </a:solidFill>
              </a:rPr>
              <a:t>Draf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Revisi</a:t>
            </a:r>
            <a:r>
              <a:rPr lang="en-US" b="1" dirty="0">
                <a:solidFill>
                  <a:schemeClr val="tx1"/>
                </a:solidFill>
              </a:rPr>
              <a:t> PP No. 11 </a:t>
            </a:r>
            <a:r>
              <a:rPr lang="en-US" b="1" dirty="0" err="1">
                <a:solidFill>
                  <a:schemeClr val="tx1"/>
                </a:solidFill>
              </a:rPr>
              <a:t>Tahun</a:t>
            </a:r>
            <a:r>
              <a:rPr lang="en-US" b="1" dirty="0">
                <a:solidFill>
                  <a:schemeClr val="tx1"/>
                </a:solidFill>
              </a:rPr>
              <a:t> 2010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4487" y="2497544"/>
            <a:ext cx="8521463" cy="41857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endParaRPr lang="en-US" sz="1400" b="1" dirty="0" smtClean="0">
              <a:solidFill>
                <a:schemeClr val="tx1"/>
              </a:solidFill>
            </a:endParaRPr>
          </a:p>
          <a:p>
            <a:pPr lvl="0"/>
            <a:r>
              <a:rPr lang="en-US" sz="1400" b="1" dirty="0" smtClean="0">
                <a:solidFill>
                  <a:schemeClr val="tx1"/>
                </a:solidFill>
              </a:rPr>
              <a:t>SUBSTANSI REVISI PP NOMOR 11 TAHUN 2010</a:t>
            </a:r>
          </a:p>
          <a:p>
            <a:r>
              <a:rPr lang="en-US" sz="1400" b="1" dirty="0" err="1">
                <a:solidFill>
                  <a:schemeClr val="tx1"/>
                </a:solidFill>
              </a:rPr>
              <a:t>Pasal</a:t>
            </a:r>
            <a:r>
              <a:rPr lang="en-US" sz="1400" b="1" dirty="0">
                <a:solidFill>
                  <a:schemeClr val="tx1"/>
                </a:solidFill>
              </a:rPr>
              <a:t> 1 </a:t>
            </a:r>
            <a:r>
              <a:rPr lang="en-US" sz="1400" b="1" dirty="0" err="1">
                <a:solidFill>
                  <a:schemeClr val="tx1"/>
                </a:solidFill>
              </a:rPr>
              <a:t>angka</a:t>
            </a:r>
            <a:r>
              <a:rPr lang="en-US" sz="1400" b="1" dirty="0">
                <a:solidFill>
                  <a:schemeClr val="tx1"/>
                </a:solidFill>
              </a:rPr>
              <a:t> 1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b="1" dirty="0">
                <a:solidFill>
                  <a:schemeClr val="tx1"/>
                </a:solidFill>
              </a:rPr>
              <a:t> </a:t>
            </a:r>
            <a:r>
              <a:rPr lang="id-ID" sz="1400" dirty="0" smtClean="0">
                <a:solidFill>
                  <a:schemeClr val="tx1"/>
                </a:solidFill>
              </a:rPr>
              <a:t>Hak </a:t>
            </a:r>
            <a:r>
              <a:rPr lang="id-ID" sz="1400" dirty="0">
                <a:solidFill>
                  <a:schemeClr val="tx1"/>
                </a:solidFill>
              </a:rPr>
              <a:t>Milik, Hak Guna Usaha, Hak Guna Bangunan, dan Hak Pakai adalah hak atas tanah sebagaimana dimaksud dalam Undang-Undang Nomor 5 Tahun 1960 tentang Peraturan Dasar Pokok-Pokok Agraria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1400" b="1" dirty="0" err="1">
                <a:solidFill>
                  <a:schemeClr val="tx1"/>
                </a:solidFill>
              </a:rPr>
              <a:t>Pasal</a:t>
            </a:r>
            <a:r>
              <a:rPr lang="en-US" sz="1400" b="1" dirty="0">
                <a:solidFill>
                  <a:schemeClr val="tx1"/>
                </a:solidFill>
              </a:rPr>
              <a:t> 1 </a:t>
            </a:r>
            <a:r>
              <a:rPr lang="en-US" sz="1400" b="1" dirty="0" err="1">
                <a:solidFill>
                  <a:schemeClr val="tx1"/>
                </a:solidFill>
              </a:rPr>
              <a:t>angka</a:t>
            </a:r>
            <a:r>
              <a:rPr lang="en-US" sz="1400" b="1" dirty="0">
                <a:solidFill>
                  <a:schemeClr val="tx1"/>
                </a:solidFill>
              </a:rPr>
              <a:t> 7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b="1" dirty="0">
                <a:solidFill>
                  <a:schemeClr val="tx1"/>
                </a:solidFill>
              </a:rPr>
              <a:t> </a:t>
            </a:r>
            <a:r>
              <a:rPr lang="id-ID" sz="1400" dirty="0" smtClean="0">
                <a:solidFill>
                  <a:schemeClr val="tx1"/>
                </a:solidFill>
              </a:rPr>
              <a:t>Menteri Agraria dan Tata Ruang/Kepala Badan Pertanahan Nasional yang selanjutnya disebut Menteri adalah Menteri yang menyelenggarakan urusan pemerintah di bidang agraria/pertanahan dan tata ruang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id-ID" sz="1400" b="1" dirty="0">
                <a:solidFill>
                  <a:schemeClr val="tx1"/>
                </a:solidFill>
              </a:rPr>
              <a:t>Pasal 14 ayat (1)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id-ID" sz="1400" b="1" dirty="0">
                <a:solidFill>
                  <a:schemeClr val="tx1"/>
                </a:solidFill>
              </a:rPr>
              <a:t> </a:t>
            </a:r>
            <a:r>
              <a:rPr lang="id-ID" sz="1400" dirty="0" smtClean="0">
                <a:solidFill>
                  <a:schemeClr val="tx1"/>
                </a:solidFill>
              </a:rPr>
              <a:t>Penetapan tanah terlantar sebagaimana dimaksud dalam Pasal 13 ayat (5) dilakukan paling lama 1 (satu) bulan sejak diterimanya hasil rekomendasi Tim Penertiban</a:t>
            </a:r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400" b="1" dirty="0" err="1">
                <a:solidFill>
                  <a:schemeClr val="tx1"/>
                </a:solidFill>
              </a:rPr>
              <a:t>Pasal</a:t>
            </a:r>
            <a:r>
              <a:rPr lang="en-US" sz="1400" b="1" dirty="0">
                <a:solidFill>
                  <a:schemeClr val="tx1"/>
                </a:solidFill>
              </a:rPr>
              <a:t> 19 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b="1" dirty="0">
                <a:solidFill>
                  <a:schemeClr val="tx1"/>
                </a:solidFill>
              </a:rPr>
              <a:t> </a:t>
            </a:r>
            <a:r>
              <a:rPr lang="id-ID" sz="1400" dirty="0" smtClean="0">
                <a:solidFill>
                  <a:schemeClr val="tx1"/>
                </a:solidFill>
              </a:rPr>
              <a:t>Dalam </a:t>
            </a:r>
            <a:r>
              <a:rPr lang="id-ID" sz="1400" dirty="0">
                <a:solidFill>
                  <a:schemeClr val="tx1"/>
                </a:solidFill>
              </a:rPr>
              <a:t>hal tanah yang sedang dalam proses penertiban tanah terlantar, hak atas tanahnya berakhir, maka tanah tersebut tetap menjadi objek penertiban tanah terlantar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  <a:endParaRPr lang="en-US" sz="1400" b="1" dirty="0" smtClean="0">
              <a:solidFill>
                <a:schemeClr val="tx1"/>
              </a:solidFill>
            </a:endParaRPr>
          </a:p>
          <a:p>
            <a:r>
              <a:rPr lang="en-US" sz="1400" b="1" dirty="0" err="1">
                <a:solidFill>
                  <a:schemeClr val="tx1"/>
                </a:solidFill>
              </a:rPr>
              <a:t>Pasal</a:t>
            </a:r>
            <a:r>
              <a:rPr lang="en-US" sz="1400" b="1" dirty="0">
                <a:solidFill>
                  <a:schemeClr val="tx1"/>
                </a:solidFill>
              </a:rPr>
              <a:t> 21 </a:t>
            </a:r>
            <a:r>
              <a:rPr lang="en-US" sz="1400" b="1" dirty="0" err="1">
                <a:solidFill>
                  <a:schemeClr val="tx1"/>
                </a:solidFill>
              </a:rPr>
              <a:t>ayat</a:t>
            </a:r>
            <a:r>
              <a:rPr lang="en-US" sz="1400" b="1" dirty="0">
                <a:solidFill>
                  <a:schemeClr val="tx1"/>
                </a:solidFill>
              </a:rPr>
              <a:t> (4)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b="1" dirty="0">
                <a:solidFill>
                  <a:schemeClr val="tx1"/>
                </a:solidFill>
              </a:rPr>
              <a:t> </a:t>
            </a:r>
            <a:r>
              <a:rPr lang="id-ID" sz="1400" dirty="0" smtClean="0">
                <a:solidFill>
                  <a:schemeClr val="tx1"/>
                </a:solidFill>
              </a:rPr>
              <a:t>Program </a:t>
            </a:r>
            <a:r>
              <a:rPr lang="id-ID" sz="1400" dirty="0">
                <a:solidFill>
                  <a:schemeClr val="tx1"/>
                </a:solidFill>
              </a:rPr>
              <a:t>strategis negara sebagaimana dimaksud pada ayat (3) digunakan diantaranya untuk pengembangan sektor pangan/pertanian, energi, peternakan, perkebunan, perdagangan, industri/kawasan industri, kawasan ekonomi khusus, perumahan rakyat, dan ruang terbuka hijau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  <a:endParaRPr lang="en-US" sz="1400" dirty="0" smtClean="0">
              <a:solidFill>
                <a:schemeClr val="tx1"/>
              </a:solidFill>
            </a:endParaRPr>
          </a:p>
          <a:p>
            <a:pPr lvl="0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912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292266" y="404664"/>
            <a:ext cx="8521463" cy="1200329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endParaRPr lang="en-US" b="1" dirty="0" smtClean="0">
              <a:solidFill>
                <a:schemeClr val="tx1"/>
              </a:solidFill>
            </a:endParaRPr>
          </a:p>
          <a:p>
            <a:pPr lvl="0"/>
            <a:r>
              <a:rPr lang="en-US" b="1" dirty="0" smtClean="0">
                <a:solidFill>
                  <a:schemeClr val="tx1"/>
                </a:solidFill>
              </a:rPr>
              <a:t>2. </a:t>
            </a:r>
            <a:r>
              <a:rPr lang="en-US" b="1" dirty="0" err="1" smtClean="0">
                <a:solidFill>
                  <a:schemeClr val="tx1"/>
                </a:solidFill>
              </a:rPr>
              <a:t>Menyusun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aturan</a:t>
            </a:r>
            <a:r>
              <a:rPr lang="en-US" b="1" dirty="0">
                <a:solidFill>
                  <a:schemeClr val="tx1"/>
                </a:solidFill>
              </a:rPr>
              <a:t> NSPK </a:t>
            </a:r>
            <a:r>
              <a:rPr lang="en-US" b="1" dirty="0" err="1">
                <a:solidFill>
                  <a:schemeClr val="tx1"/>
                </a:solidFill>
              </a:rPr>
              <a:t>untuk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penerbitan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HGU</a:t>
            </a:r>
          </a:p>
          <a:p>
            <a:pPr marL="631825" indent="-285750">
              <a:buFont typeface="Wingdings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B15. </a:t>
            </a:r>
            <a:r>
              <a:rPr lang="en-US" b="1" dirty="0" err="1">
                <a:solidFill>
                  <a:schemeClr val="tx1"/>
                </a:solidFill>
              </a:rPr>
              <a:t>Rancangan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PerKa</a:t>
            </a:r>
            <a:r>
              <a:rPr lang="en-US" b="1" dirty="0">
                <a:solidFill>
                  <a:schemeClr val="tx1"/>
                </a:solidFill>
              </a:rPr>
              <a:t> BPN </a:t>
            </a:r>
            <a:r>
              <a:rPr lang="en-US" b="1" dirty="0" err="1">
                <a:solidFill>
                  <a:schemeClr val="tx1"/>
                </a:solidFill>
              </a:rPr>
              <a:t>penerbitan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disampaikan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kepada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publik</a:t>
            </a:r>
            <a:endParaRPr lang="en-US" b="1" dirty="0" smtClean="0">
              <a:solidFill>
                <a:schemeClr val="tx1"/>
              </a:solidFill>
            </a:endParaRPr>
          </a:p>
          <a:p>
            <a:pPr lvl="0"/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82877" y="1772816"/>
            <a:ext cx="8301038" cy="46805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000" dirty="0" err="1" smtClean="0"/>
              <a:t>Bahwa</a:t>
            </a:r>
            <a:r>
              <a:rPr lang="en-AU" sz="2000" dirty="0" smtClean="0"/>
              <a:t> </a:t>
            </a:r>
            <a:r>
              <a:rPr lang="en-AU" sz="2000" dirty="0" err="1" smtClean="0"/>
              <a:t>Rancangan</a:t>
            </a:r>
            <a:r>
              <a:rPr lang="en-AU" sz="2000" dirty="0" smtClean="0"/>
              <a:t> </a:t>
            </a:r>
            <a:r>
              <a:rPr lang="en-AU" sz="2000" dirty="0" err="1" smtClean="0"/>
              <a:t>Peraturan</a:t>
            </a:r>
            <a:r>
              <a:rPr lang="en-AU" sz="2000" dirty="0" smtClean="0"/>
              <a:t> </a:t>
            </a:r>
            <a:r>
              <a:rPr lang="en-AU" sz="2000" dirty="0" err="1" smtClean="0"/>
              <a:t>Menteri</a:t>
            </a:r>
            <a:r>
              <a:rPr lang="en-AU" sz="2000" dirty="0" smtClean="0"/>
              <a:t> </a:t>
            </a:r>
            <a:r>
              <a:rPr lang="en-AU" sz="2000" dirty="0" err="1" smtClean="0"/>
              <a:t>tentang</a:t>
            </a:r>
            <a:r>
              <a:rPr lang="en-AU" sz="2000" dirty="0" smtClean="0"/>
              <a:t> </a:t>
            </a:r>
            <a:r>
              <a:rPr lang="en-AU" sz="2000" dirty="0" err="1" smtClean="0"/>
              <a:t>pemberian</a:t>
            </a:r>
            <a:r>
              <a:rPr lang="en-AU" sz="2000" dirty="0" smtClean="0"/>
              <a:t> HGU </a:t>
            </a:r>
            <a:r>
              <a:rPr lang="en-AU" sz="2000" dirty="0" err="1" smtClean="0"/>
              <a:t>dan</a:t>
            </a:r>
            <a:r>
              <a:rPr lang="en-AU" sz="2000" dirty="0" smtClean="0"/>
              <a:t> NSPK </a:t>
            </a:r>
            <a:r>
              <a:rPr lang="en-AU" sz="2000" dirty="0" err="1" smtClean="0"/>
              <a:t>sudah</a:t>
            </a:r>
            <a:r>
              <a:rPr lang="en-AU" sz="2000" dirty="0" smtClean="0"/>
              <a:t> </a:t>
            </a:r>
            <a:r>
              <a:rPr lang="en-AU" sz="2000" dirty="0" err="1" smtClean="0"/>
              <a:t>disiapkan</a:t>
            </a:r>
            <a:endParaRPr lang="en-US" sz="2000" dirty="0" smtClean="0"/>
          </a:p>
          <a:p>
            <a:r>
              <a:rPr lang="en-AU" sz="2000" dirty="0" err="1" smtClean="0"/>
              <a:t>Bahwa</a:t>
            </a:r>
            <a:r>
              <a:rPr lang="en-AU" sz="2000" dirty="0" smtClean="0"/>
              <a:t> </a:t>
            </a:r>
            <a:r>
              <a:rPr lang="en-AU" sz="2000" dirty="0" err="1" smtClean="0"/>
              <a:t>Rancangan</a:t>
            </a:r>
            <a:r>
              <a:rPr lang="en-AU" sz="2000" dirty="0" smtClean="0"/>
              <a:t> </a:t>
            </a:r>
            <a:r>
              <a:rPr lang="en-AU" sz="2000" dirty="0" err="1" smtClean="0"/>
              <a:t>pada</a:t>
            </a:r>
            <a:r>
              <a:rPr lang="en-AU" sz="2000" dirty="0" smtClean="0"/>
              <a:t> point a. di </a:t>
            </a:r>
            <a:r>
              <a:rPr lang="en-AU" sz="2000" dirty="0" err="1" smtClean="0"/>
              <a:t>atas</a:t>
            </a:r>
            <a:r>
              <a:rPr lang="en-AU" sz="2000" dirty="0" smtClean="0"/>
              <a:t> </a:t>
            </a:r>
            <a:r>
              <a:rPr lang="en-AU" sz="2000" dirty="0" err="1" smtClean="0"/>
              <a:t>belum</a:t>
            </a:r>
            <a:r>
              <a:rPr lang="en-AU" sz="2000" dirty="0" smtClean="0"/>
              <a:t> </a:t>
            </a:r>
            <a:r>
              <a:rPr lang="en-AU" sz="2000" dirty="0" err="1" smtClean="0"/>
              <a:t>bisa</a:t>
            </a:r>
            <a:r>
              <a:rPr lang="en-AU" sz="2000" dirty="0" smtClean="0"/>
              <a:t> </a:t>
            </a:r>
            <a:r>
              <a:rPr lang="en-AU" sz="2000" dirty="0" err="1" smtClean="0"/>
              <a:t>diajukan</a:t>
            </a:r>
            <a:r>
              <a:rPr lang="en-AU" sz="2000" dirty="0" smtClean="0"/>
              <a:t> </a:t>
            </a:r>
            <a:r>
              <a:rPr lang="en-AU" sz="2000" dirty="0" err="1" smtClean="0"/>
              <a:t>sebelum</a:t>
            </a:r>
            <a:r>
              <a:rPr lang="en-AU" sz="2000" dirty="0" smtClean="0"/>
              <a:t> </a:t>
            </a:r>
            <a:r>
              <a:rPr lang="en-AU" sz="2000" dirty="0" err="1" smtClean="0"/>
              <a:t>diterbitkan</a:t>
            </a:r>
            <a:r>
              <a:rPr lang="en-AU" sz="2000" dirty="0" smtClean="0"/>
              <a:t> 3 (</a:t>
            </a:r>
            <a:r>
              <a:rPr lang="en-AU" sz="2000" dirty="0" err="1" smtClean="0"/>
              <a:t>tiga</a:t>
            </a:r>
            <a:r>
              <a:rPr lang="en-AU" sz="2000" dirty="0" smtClean="0"/>
              <a:t>) </a:t>
            </a:r>
            <a:r>
              <a:rPr lang="en-AU" sz="2000" dirty="0" err="1" smtClean="0"/>
              <a:t>Peraturan</a:t>
            </a:r>
            <a:r>
              <a:rPr lang="en-AU" sz="2000" dirty="0" smtClean="0"/>
              <a:t> </a:t>
            </a:r>
            <a:r>
              <a:rPr lang="en-AU" sz="2000" dirty="0" err="1" smtClean="0"/>
              <a:t>Perundangan</a:t>
            </a:r>
            <a:r>
              <a:rPr lang="en-AU" sz="2000" dirty="0" smtClean="0"/>
              <a:t> </a:t>
            </a:r>
            <a:r>
              <a:rPr lang="en-AU" sz="2000" dirty="0" err="1" smtClean="0"/>
              <a:t>yaitu</a:t>
            </a:r>
            <a:r>
              <a:rPr lang="en-AU" sz="2000" dirty="0" smtClean="0"/>
              <a:t>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AU" sz="1800" dirty="0" smtClean="0"/>
              <a:t>RPP </a:t>
            </a:r>
            <a:r>
              <a:rPr lang="en-AU" sz="1800" dirty="0" err="1" smtClean="0"/>
              <a:t>tentang</a:t>
            </a:r>
            <a:r>
              <a:rPr lang="en-AU" sz="1800" dirty="0" smtClean="0"/>
              <a:t> HGU, HGB </a:t>
            </a:r>
            <a:r>
              <a:rPr lang="en-AU" sz="1800" dirty="0" err="1" smtClean="0"/>
              <a:t>dan</a:t>
            </a:r>
            <a:r>
              <a:rPr lang="en-AU" sz="1800" dirty="0" smtClean="0"/>
              <a:t> </a:t>
            </a:r>
            <a:r>
              <a:rPr lang="en-AU" sz="1800" dirty="0" err="1" smtClean="0"/>
              <a:t>Hak</a:t>
            </a:r>
            <a:r>
              <a:rPr lang="en-AU" sz="1800" dirty="0" smtClean="0"/>
              <a:t> </a:t>
            </a:r>
            <a:r>
              <a:rPr lang="en-AU" sz="1800" dirty="0" err="1" smtClean="0"/>
              <a:t>Pakai</a:t>
            </a:r>
            <a:r>
              <a:rPr lang="en-AU" sz="1800" dirty="0" smtClean="0"/>
              <a:t> </a:t>
            </a:r>
            <a:r>
              <a:rPr lang="en-AU" sz="1800" dirty="0" err="1" smtClean="0"/>
              <a:t>atas</a:t>
            </a:r>
            <a:r>
              <a:rPr lang="en-AU" sz="1800" dirty="0" smtClean="0"/>
              <a:t> </a:t>
            </a:r>
            <a:r>
              <a:rPr lang="en-AU" sz="1800" dirty="0" err="1" smtClean="0"/>
              <a:t>tanah</a:t>
            </a:r>
            <a:endParaRPr lang="en-US" sz="18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AU" sz="1800" dirty="0" smtClean="0"/>
              <a:t>RPP </a:t>
            </a:r>
            <a:r>
              <a:rPr lang="en-AU" sz="1800" dirty="0" err="1" smtClean="0"/>
              <a:t>tentang</a:t>
            </a:r>
            <a:r>
              <a:rPr lang="en-AU" sz="1800" dirty="0" smtClean="0"/>
              <a:t> </a:t>
            </a:r>
            <a:r>
              <a:rPr lang="en-AU" sz="1800" dirty="0" err="1" smtClean="0"/>
              <a:t>penertiban</a:t>
            </a:r>
            <a:r>
              <a:rPr lang="en-AU" sz="1800" dirty="0" smtClean="0"/>
              <a:t> </a:t>
            </a:r>
            <a:r>
              <a:rPr lang="en-AU" sz="1800" dirty="0" err="1" smtClean="0"/>
              <a:t>dan</a:t>
            </a:r>
            <a:r>
              <a:rPr lang="en-AU" sz="1800" dirty="0" smtClean="0"/>
              <a:t> </a:t>
            </a:r>
            <a:r>
              <a:rPr lang="en-AU" sz="1800" dirty="0" err="1" smtClean="0"/>
              <a:t>pendayagunaan</a:t>
            </a:r>
            <a:r>
              <a:rPr lang="en-AU" sz="1800" dirty="0" smtClean="0"/>
              <a:t> </a:t>
            </a:r>
            <a:r>
              <a:rPr lang="en-AU" sz="1800" dirty="0" err="1" smtClean="0"/>
              <a:t>tanah</a:t>
            </a:r>
            <a:r>
              <a:rPr lang="en-AU" sz="1800" dirty="0" smtClean="0"/>
              <a:t> </a:t>
            </a:r>
            <a:r>
              <a:rPr lang="en-AU" sz="1800" dirty="0" err="1" smtClean="0"/>
              <a:t>terlantar</a:t>
            </a:r>
            <a:endParaRPr lang="en-US" sz="18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AU" sz="1800" dirty="0" smtClean="0"/>
              <a:t>RPP </a:t>
            </a:r>
            <a:r>
              <a:rPr lang="en-AU" sz="1800" dirty="0" err="1" smtClean="0"/>
              <a:t>tentang</a:t>
            </a:r>
            <a:r>
              <a:rPr lang="en-AU" sz="1800" dirty="0" smtClean="0"/>
              <a:t> </a:t>
            </a:r>
            <a:r>
              <a:rPr lang="en-AU" sz="1800" dirty="0" err="1" smtClean="0"/>
              <a:t>pendaftaran</a:t>
            </a:r>
            <a:r>
              <a:rPr lang="en-AU" sz="1800" dirty="0" smtClean="0"/>
              <a:t> </a:t>
            </a:r>
            <a:r>
              <a:rPr lang="en-AU" sz="1800" dirty="0" err="1" smtClean="0"/>
              <a:t>tanah</a:t>
            </a:r>
            <a:endParaRPr lang="en-US" sz="1800" dirty="0" smtClean="0"/>
          </a:p>
          <a:p>
            <a:r>
              <a:rPr lang="en-AU" sz="2000" dirty="0" err="1" smtClean="0"/>
              <a:t>Ketiga</a:t>
            </a:r>
            <a:r>
              <a:rPr lang="en-AU" sz="2000" dirty="0" smtClean="0"/>
              <a:t> </a:t>
            </a:r>
            <a:r>
              <a:rPr lang="en-AU" sz="2000" dirty="0" err="1" smtClean="0"/>
              <a:t>Rancangan</a:t>
            </a:r>
            <a:r>
              <a:rPr lang="en-AU" sz="2000" dirty="0" smtClean="0"/>
              <a:t> PP </a:t>
            </a:r>
            <a:r>
              <a:rPr lang="en-AU" sz="2000" dirty="0" err="1" smtClean="0"/>
              <a:t>sudah</a:t>
            </a:r>
            <a:r>
              <a:rPr lang="en-AU" sz="2000" dirty="0" smtClean="0"/>
              <a:t> </a:t>
            </a:r>
            <a:r>
              <a:rPr lang="en-AU" sz="2000" dirty="0" err="1" smtClean="0"/>
              <a:t>diajukan</a:t>
            </a:r>
            <a:r>
              <a:rPr lang="en-AU" sz="2000" dirty="0" smtClean="0"/>
              <a:t>, </a:t>
            </a:r>
            <a:r>
              <a:rPr lang="en-AU" sz="2000" dirty="0" err="1" smtClean="0"/>
              <a:t>namun</a:t>
            </a:r>
            <a:r>
              <a:rPr lang="en-AU" sz="2000" dirty="0" smtClean="0"/>
              <a:t> </a:t>
            </a:r>
            <a:r>
              <a:rPr lang="en-AU" sz="2000" dirty="0" err="1" smtClean="0"/>
              <a:t>berdasarkan</a:t>
            </a:r>
            <a:r>
              <a:rPr lang="en-AU" sz="2000" dirty="0" smtClean="0"/>
              <a:t> </a:t>
            </a:r>
            <a:r>
              <a:rPr lang="en-AU" sz="2000" dirty="0" err="1" smtClean="0"/>
              <a:t>surat</a:t>
            </a:r>
            <a:r>
              <a:rPr lang="en-AU" sz="2000" dirty="0" smtClean="0"/>
              <a:t> </a:t>
            </a:r>
            <a:r>
              <a:rPr lang="en-AU" sz="2000" dirty="0" err="1" smtClean="0"/>
              <a:t>Menteri</a:t>
            </a:r>
            <a:r>
              <a:rPr lang="en-AU" sz="2000" dirty="0" smtClean="0"/>
              <a:t> </a:t>
            </a:r>
            <a:r>
              <a:rPr lang="en-AU" sz="2000" dirty="0" err="1" smtClean="0"/>
              <a:t>Sekretaris</a:t>
            </a:r>
            <a:r>
              <a:rPr lang="en-AU" sz="2000" dirty="0" smtClean="0"/>
              <a:t> Negara RI </a:t>
            </a:r>
            <a:r>
              <a:rPr lang="en-AU" sz="2000" dirty="0" err="1" smtClean="0"/>
              <a:t>tanggal</a:t>
            </a:r>
            <a:r>
              <a:rPr lang="en-AU" sz="2000" dirty="0" smtClean="0"/>
              <a:t> 9 </a:t>
            </a:r>
            <a:r>
              <a:rPr lang="en-AU" sz="2000" dirty="0" err="1" smtClean="0"/>
              <a:t>Februari</a:t>
            </a:r>
            <a:r>
              <a:rPr lang="en-AU" sz="2000" dirty="0" smtClean="0"/>
              <a:t> 2016 No. 8-100/</a:t>
            </a:r>
            <a:r>
              <a:rPr lang="en-AU" sz="2000" dirty="0" err="1" smtClean="0"/>
              <a:t>M.Sesneg</a:t>
            </a:r>
            <a:r>
              <a:rPr lang="en-AU" sz="2000" dirty="0" smtClean="0"/>
              <a:t>/D-I/HK.02.00/02/2016 </a:t>
            </a:r>
            <a:r>
              <a:rPr lang="en-AU" sz="2000" dirty="0" err="1" smtClean="0"/>
              <a:t>diminta</a:t>
            </a:r>
            <a:r>
              <a:rPr lang="en-AU" sz="2000" dirty="0" smtClean="0"/>
              <a:t> </a:t>
            </a:r>
            <a:r>
              <a:rPr lang="en-AU" sz="2000" dirty="0" err="1" smtClean="0"/>
              <a:t>untuk</a:t>
            </a:r>
            <a:r>
              <a:rPr lang="en-AU" sz="2000" dirty="0" smtClean="0"/>
              <a:t> </a:t>
            </a:r>
            <a:r>
              <a:rPr lang="en-AU" sz="2000" dirty="0" err="1" smtClean="0"/>
              <a:t>disempurnakan</a:t>
            </a:r>
            <a:r>
              <a:rPr lang="en-AU" sz="2000" dirty="0" smtClean="0"/>
              <a:t> </a:t>
            </a:r>
            <a:r>
              <a:rPr lang="en-AU" sz="2000" dirty="0" err="1" smtClean="0"/>
              <a:t>bersama</a:t>
            </a:r>
            <a:r>
              <a:rPr lang="en-AU" sz="2000" dirty="0" smtClean="0"/>
              <a:t> </a:t>
            </a:r>
            <a:r>
              <a:rPr lang="en-AU" sz="2000" dirty="0" err="1" smtClean="0"/>
              <a:t>Kementerian</a:t>
            </a:r>
            <a:r>
              <a:rPr lang="en-AU" sz="2000" dirty="0" smtClean="0"/>
              <a:t>/</a:t>
            </a:r>
            <a:r>
              <a:rPr lang="en-AU" sz="2000" dirty="0" err="1" smtClean="0"/>
              <a:t>Lembaga</a:t>
            </a:r>
            <a:r>
              <a:rPr lang="en-AU" sz="2000" dirty="0" smtClean="0"/>
              <a:t> </a:t>
            </a:r>
            <a:r>
              <a:rPr lang="en-AU" sz="2000" dirty="0" err="1" smtClean="0"/>
              <a:t>terkait</a:t>
            </a:r>
            <a:r>
              <a:rPr lang="en-AU" sz="2000" dirty="0" smtClean="0"/>
              <a:t>.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806071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338758" y="404664"/>
            <a:ext cx="8494913" cy="837444"/>
          </a:xfrm>
          <a:prstGeom prst="rect">
            <a:avLst/>
          </a:prstGeom>
          <a:solidFill>
            <a:srgbClr val="82F03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000" b="1" dirty="0">
                <a:solidFill>
                  <a:schemeClr val="tx1"/>
                </a:solidFill>
              </a:rPr>
              <a:t>Nota </a:t>
            </a:r>
            <a:r>
              <a:rPr lang="en-AU" sz="2000" b="1" dirty="0" err="1">
                <a:solidFill>
                  <a:schemeClr val="tx1"/>
                </a:solidFill>
              </a:rPr>
              <a:t>Kesepakatan</a:t>
            </a:r>
            <a:r>
              <a:rPr lang="en-AU" sz="2000" b="1" dirty="0">
                <a:solidFill>
                  <a:schemeClr val="tx1"/>
                </a:solidFill>
              </a:rPr>
              <a:t> </a:t>
            </a:r>
            <a:r>
              <a:rPr lang="en-AU" sz="2000" b="1" dirty="0" err="1">
                <a:solidFill>
                  <a:schemeClr val="tx1"/>
                </a:solidFill>
              </a:rPr>
              <a:t>Bersama</a:t>
            </a:r>
            <a:r>
              <a:rPr lang="en-AU" sz="2000" b="1" dirty="0">
                <a:solidFill>
                  <a:schemeClr val="tx1"/>
                </a:solidFill>
              </a:rPr>
              <a:t> 12 </a:t>
            </a:r>
            <a:r>
              <a:rPr lang="en-AU" sz="2000" b="1" dirty="0" err="1">
                <a:solidFill>
                  <a:schemeClr val="tx1"/>
                </a:solidFill>
              </a:rPr>
              <a:t>Kementerian</a:t>
            </a:r>
            <a:r>
              <a:rPr lang="en-AU" sz="2000" b="1" dirty="0">
                <a:solidFill>
                  <a:schemeClr val="tx1"/>
                </a:solidFill>
              </a:rPr>
              <a:t>/ </a:t>
            </a:r>
            <a:r>
              <a:rPr lang="en-AU" sz="2000" b="1" dirty="0" err="1">
                <a:solidFill>
                  <a:schemeClr val="tx1"/>
                </a:solidFill>
              </a:rPr>
              <a:t>Lembaga</a:t>
            </a:r>
            <a:r>
              <a:rPr lang="en-AU" sz="2000" b="1" dirty="0">
                <a:solidFill>
                  <a:schemeClr val="tx1"/>
                </a:solidFill>
              </a:rPr>
              <a:t> Negara, </a:t>
            </a:r>
            <a:r>
              <a:rPr lang="en-AU" sz="2000" b="1" dirty="0" err="1">
                <a:solidFill>
                  <a:schemeClr val="tx1"/>
                </a:solidFill>
              </a:rPr>
              <a:t>sesuai</a:t>
            </a:r>
            <a:r>
              <a:rPr lang="en-AU" sz="2000" b="1" dirty="0">
                <a:solidFill>
                  <a:schemeClr val="tx1"/>
                </a:solidFill>
              </a:rPr>
              <a:t> NKB </a:t>
            </a:r>
            <a:r>
              <a:rPr lang="en-AU" sz="2000" b="1" dirty="0" err="1">
                <a:solidFill>
                  <a:schemeClr val="tx1"/>
                </a:solidFill>
              </a:rPr>
              <a:t>tanggal</a:t>
            </a:r>
            <a:r>
              <a:rPr lang="en-AU" sz="2000" b="1" dirty="0">
                <a:solidFill>
                  <a:schemeClr val="tx1"/>
                </a:solidFill>
              </a:rPr>
              <a:t> 11 </a:t>
            </a:r>
            <a:r>
              <a:rPr lang="en-AU" sz="2000" b="1" dirty="0" err="1">
                <a:solidFill>
                  <a:schemeClr val="tx1"/>
                </a:solidFill>
              </a:rPr>
              <a:t>Maret</a:t>
            </a:r>
            <a:r>
              <a:rPr lang="en-AU" sz="2000" b="1" dirty="0">
                <a:solidFill>
                  <a:schemeClr val="tx1"/>
                </a:solidFill>
              </a:rPr>
              <a:t> 2013</a:t>
            </a:r>
            <a:endParaRPr lang="id-ID" sz="2000" b="1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9295" y="1642045"/>
            <a:ext cx="8521463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AU" sz="2000" b="1" dirty="0" err="1" smtClean="0">
                <a:solidFill>
                  <a:schemeClr val="tx1"/>
                </a:solidFill>
              </a:rPr>
              <a:t>Jenis</a:t>
            </a:r>
            <a:r>
              <a:rPr lang="en-AU" sz="2000" b="1" dirty="0" smtClean="0">
                <a:solidFill>
                  <a:schemeClr val="tx1"/>
                </a:solidFill>
              </a:rPr>
              <a:t> </a:t>
            </a:r>
            <a:r>
              <a:rPr lang="en-AU" sz="2000" b="1" dirty="0" err="1">
                <a:solidFill>
                  <a:schemeClr val="tx1"/>
                </a:solidFill>
              </a:rPr>
              <a:t>kegiatan</a:t>
            </a:r>
            <a:r>
              <a:rPr lang="en-AU" sz="2000" b="1" dirty="0">
                <a:solidFill>
                  <a:schemeClr val="tx1"/>
                </a:solidFill>
              </a:rPr>
              <a:t> yang </a:t>
            </a:r>
            <a:r>
              <a:rPr lang="en-AU" sz="2000" b="1" dirty="0" err="1" smtClean="0">
                <a:solidFill>
                  <a:schemeClr val="tx1"/>
                </a:solidFill>
              </a:rPr>
              <a:t>dikerjakan</a:t>
            </a:r>
            <a:r>
              <a:rPr lang="en-AU" sz="2000" b="1" dirty="0" smtClean="0">
                <a:solidFill>
                  <a:schemeClr val="tx1"/>
                </a:solidFill>
              </a:rPr>
              <a:t> </a:t>
            </a:r>
            <a:r>
              <a:rPr lang="en-AU" sz="2000" b="1" dirty="0" err="1" smtClean="0">
                <a:solidFill>
                  <a:schemeClr val="tx1"/>
                </a:solidFill>
              </a:rPr>
              <a:t>olek</a:t>
            </a:r>
            <a:r>
              <a:rPr lang="en-AU" sz="2000" b="1" dirty="0" smtClean="0">
                <a:solidFill>
                  <a:schemeClr val="tx1"/>
                </a:solidFill>
              </a:rPr>
              <a:t> </a:t>
            </a:r>
            <a:r>
              <a:rPr lang="en-AU" sz="2000" b="1" dirty="0" err="1" smtClean="0">
                <a:solidFill>
                  <a:schemeClr val="tx1"/>
                </a:solidFill>
              </a:rPr>
              <a:t>Kem</a:t>
            </a:r>
            <a:r>
              <a:rPr lang="en-AU" sz="2000" b="1" dirty="0" smtClean="0">
                <a:solidFill>
                  <a:schemeClr val="tx1"/>
                </a:solidFill>
              </a:rPr>
              <a:t> ATR/BPN </a:t>
            </a:r>
            <a:r>
              <a:rPr lang="en-AU" sz="2000" b="1" dirty="0" err="1" smtClean="0">
                <a:solidFill>
                  <a:schemeClr val="tx1"/>
                </a:solidFill>
              </a:rPr>
              <a:t>sebagai</a:t>
            </a:r>
            <a:r>
              <a:rPr lang="en-AU" sz="2000" b="1" dirty="0" smtClean="0">
                <a:solidFill>
                  <a:schemeClr val="tx1"/>
                </a:solidFill>
              </a:rPr>
              <a:t> </a:t>
            </a:r>
            <a:r>
              <a:rPr lang="en-AU" sz="2000" b="1" dirty="0" err="1" smtClean="0">
                <a:solidFill>
                  <a:schemeClr val="tx1"/>
                </a:solidFill>
              </a:rPr>
              <a:t>berikut</a:t>
            </a:r>
            <a:r>
              <a:rPr lang="en-AU" sz="2000" b="1" dirty="0" smtClean="0">
                <a:solidFill>
                  <a:schemeClr val="tx1"/>
                </a:solidFill>
              </a:rPr>
              <a:t>:</a:t>
            </a:r>
            <a:endParaRPr lang="id-ID" altLang="id-ID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2208" y="2780928"/>
            <a:ext cx="8521463" cy="2585323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schemeClr val="tx1"/>
                </a:solidFill>
              </a:rPr>
              <a:t>I. RENAKSI # MENDORONG PROSES PERIZINAN YANG INTEGRATIF</a:t>
            </a:r>
          </a:p>
          <a:p>
            <a:pPr marL="568325" lvl="0" indent="-395288">
              <a:buAutoNum type="arabicPeriod"/>
            </a:pPr>
            <a:r>
              <a:rPr lang="sv-SE" b="1" dirty="0" smtClean="0">
                <a:solidFill>
                  <a:schemeClr val="tx1"/>
                </a:solidFill>
              </a:rPr>
              <a:t>Penyelarasan </a:t>
            </a:r>
            <a:r>
              <a:rPr lang="sv-SE" b="1" dirty="0">
                <a:solidFill>
                  <a:schemeClr val="tx1"/>
                </a:solidFill>
              </a:rPr>
              <a:t>penggunaan tanah saat ini (present land use) dalam kawasan </a:t>
            </a:r>
            <a:r>
              <a:rPr lang="sv-SE" b="1" dirty="0" smtClean="0">
                <a:solidFill>
                  <a:schemeClr val="tx1"/>
                </a:solidFill>
              </a:rPr>
              <a:t>hutan</a:t>
            </a:r>
          </a:p>
          <a:p>
            <a:pPr marL="631825" lvl="0" indent="-285750">
              <a:buFont typeface="Wingdings" pitchFamily="2" charset="2"/>
              <a:buChar char="§"/>
            </a:pPr>
            <a:r>
              <a:rPr lang="sv-SE" b="1" dirty="0">
                <a:solidFill>
                  <a:schemeClr val="tx1"/>
                </a:solidFill>
              </a:rPr>
              <a:t>B.09 Terbentuknya Tim Inventarisasi Penggunaan Tanah dalam Kawasan </a:t>
            </a:r>
            <a:r>
              <a:rPr lang="sv-SE" b="1" dirty="0" smtClean="0">
                <a:solidFill>
                  <a:schemeClr val="tx1"/>
                </a:solidFill>
              </a:rPr>
              <a:t>Hutan</a:t>
            </a:r>
          </a:p>
          <a:p>
            <a:pPr marL="631825" lvl="0" indent="-285750">
              <a:buFont typeface="Wingdings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B12: </a:t>
            </a:r>
            <a:r>
              <a:rPr lang="en-US" b="1" dirty="0" err="1">
                <a:solidFill>
                  <a:schemeClr val="tx1"/>
                </a:solidFill>
              </a:rPr>
              <a:t>Tersusunnya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Kendala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Regulasi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Kebijakan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Penyelarasan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Penggunaan</a:t>
            </a:r>
            <a:r>
              <a:rPr lang="en-US" b="1" dirty="0">
                <a:solidFill>
                  <a:schemeClr val="tx1"/>
                </a:solidFill>
              </a:rPr>
              <a:t> Tanah </a:t>
            </a:r>
            <a:r>
              <a:rPr lang="en-US" b="1" dirty="0" err="1">
                <a:solidFill>
                  <a:schemeClr val="tx1"/>
                </a:solidFill>
              </a:rPr>
              <a:t>dalam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Kawasan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Huta</a:t>
            </a:r>
            <a:endParaRPr lang="en-US" b="1" dirty="0" smtClean="0">
              <a:solidFill>
                <a:schemeClr val="tx1"/>
              </a:solidFill>
            </a:endParaRPr>
          </a:p>
          <a:p>
            <a:pPr marL="631825" lvl="0" indent="-285750">
              <a:buFont typeface="Wingdings" pitchFamily="2" charset="2"/>
              <a:buChar char="§"/>
            </a:pPr>
            <a:r>
              <a:rPr lang="en-US" b="1" dirty="0" err="1">
                <a:solidFill>
                  <a:schemeClr val="tx1"/>
                </a:solidFill>
              </a:rPr>
              <a:t>Selarasnya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penggunaan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tanah</a:t>
            </a:r>
            <a:r>
              <a:rPr lang="en-US" b="1" dirty="0">
                <a:solidFill>
                  <a:schemeClr val="tx1"/>
                </a:solidFill>
              </a:rPr>
              <a:t> di</a:t>
            </a:r>
            <a:r>
              <a:rPr lang="en-US" b="1" dirty="0" smtClean="0">
                <a:solidFill>
                  <a:schemeClr val="tx1"/>
                </a:solidFill>
              </a:rPr>
              <a:t>: B24</a:t>
            </a:r>
            <a:r>
              <a:rPr lang="en-US" b="1" dirty="0">
                <a:solidFill>
                  <a:schemeClr val="tx1"/>
                </a:solidFill>
              </a:rPr>
              <a:t>: </a:t>
            </a:r>
            <a:r>
              <a:rPr lang="en-US" b="1" dirty="0" err="1">
                <a:solidFill>
                  <a:schemeClr val="tx1"/>
                </a:solidFill>
              </a:rPr>
              <a:t>Kalteng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Kepulauan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Riau, B36</a:t>
            </a:r>
            <a:r>
              <a:rPr lang="en-US" b="1" dirty="0">
                <a:solidFill>
                  <a:schemeClr val="tx1"/>
                </a:solidFill>
              </a:rPr>
              <a:t>: </a:t>
            </a:r>
            <a:r>
              <a:rPr lang="en-US" b="1" dirty="0" err="1">
                <a:solidFill>
                  <a:schemeClr val="tx1"/>
                </a:solidFill>
              </a:rPr>
              <a:t>Papua,Sumbar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..</a:t>
            </a:r>
          </a:p>
          <a:p>
            <a:pPr marL="631825" lvl="0" indent="-285750">
              <a:buFont typeface="Wingdings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B12, B24, B36: </a:t>
            </a:r>
            <a:r>
              <a:rPr lang="en-US" b="1" dirty="0" err="1">
                <a:solidFill>
                  <a:schemeClr val="tx1"/>
                </a:solidFill>
              </a:rPr>
              <a:t>Penyerahan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neraca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penatagunaan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tanah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BIG</a:t>
            </a:r>
          </a:p>
          <a:p>
            <a:pPr marL="631825" lvl="0" indent="-285750">
              <a:buFont typeface="Wingdings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B39: </a:t>
            </a:r>
            <a:r>
              <a:rPr lang="en-US" b="1" dirty="0" err="1">
                <a:solidFill>
                  <a:schemeClr val="tx1"/>
                </a:solidFill>
              </a:rPr>
              <a:t>Terinventarisasinya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penggunaan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tanah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dalam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kawasan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hutan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223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121660" y="404664"/>
            <a:ext cx="8856984" cy="2031325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>
              <a:tabLst>
                <a:tab pos="0" algn="l"/>
              </a:tabLst>
            </a:pPr>
            <a:r>
              <a:rPr lang="en-US" b="1" dirty="0" smtClean="0">
                <a:solidFill>
                  <a:schemeClr val="tx1"/>
                </a:solidFill>
              </a:rPr>
              <a:t>RENAKSI #15. MEMBANGUN KONSENSUS PERLUNYA LEMBAGA PENYELESAI KONFLIK AGRARIA</a:t>
            </a:r>
          </a:p>
          <a:p>
            <a:pPr lvl="0"/>
            <a:r>
              <a:rPr lang="en-US" b="1" dirty="0" smtClean="0">
                <a:solidFill>
                  <a:schemeClr val="tx1"/>
                </a:solidFill>
              </a:rPr>
              <a:t>1. C.2.2 </a:t>
            </a:r>
            <a:r>
              <a:rPr lang="en-US" b="1" dirty="0" err="1" smtClean="0">
                <a:solidFill>
                  <a:schemeClr val="tx1"/>
                </a:solidFill>
              </a:rPr>
              <a:t>Mendokumentasikan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pembelajaran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penanganan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penyelesaian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konflik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agraria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en-US" b="1" dirty="0" smtClean="0">
              <a:solidFill>
                <a:schemeClr val="tx1"/>
              </a:solidFill>
            </a:endParaRPr>
          </a:p>
          <a:p>
            <a:pPr marL="631825" indent="-285750">
              <a:buFont typeface="Wingdings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B12: </a:t>
            </a:r>
            <a:r>
              <a:rPr lang="en-US" b="1" dirty="0" err="1">
                <a:solidFill>
                  <a:schemeClr val="tx1"/>
                </a:solidFill>
              </a:rPr>
              <a:t>Dokumentasi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tipologi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konflik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agraria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permasalahan-permasalahannya</a:t>
            </a:r>
            <a:r>
              <a:rPr lang="en-US" b="1" dirty="0">
                <a:solidFill>
                  <a:schemeClr val="tx1"/>
                </a:solidFill>
              </a:rPr>
              <a:t> yang </a:t>
            </a:r>
            <a:r>
              <a:rPr lang="en-US" b="1" dirty="0" err="1">
                <a:solidFill>
                  <a:schemeClr val="tx1"/>
                </a:solidFill>
              </a:rPr>
              <a:t>ditangani</a:t>
            </a:r>
            <a:r>
              <a:rPr lang="en-US" b="1" dirty="0">
                <a:solidFill>
                  <a:schemeClr val="tx1"/>
                </a:solidFill>
              </a:rPr>
              <a:t> BPN </a:t>
            </a:r>
            <a:r>
              <a:rPr lang="en-US" b="1" dirty="0" smtClean="0">
                <a:solidFill>
                  <a:schemeClr val="tx1"/>
                </a:solidFill>
              </a:rPr>
              <a:t>==&gt; </a:t>
            </a:r>
            <a:r>
              <a:rPr lang="en-US" b="1" dirty="0" err="1" smtClean="0">
                <a:solidFill>
                  <a:schemeClr val="tx1"/>
                </a:solidFill>
              </a:rPr>
              <a:t>ditunda</a:t>
            </a:r>
            <a:r>
              <a:rPr lang="en-US" b="1" dirty="0" smtClean="0">
                <a:solidFill>
                  <a:schemeClr val="tx1"/>
                </a:solidFill>
              </a:rPr>
              <a:t> B18</a:t>
            </a:r>
            <a:endParaRPr lang="en-US" b="1" dirty="0">
              <a:solidFill>
                <a:schemeClr val="tx1"/>
              </a:solidFill>
            </a:endParaRPr>
          </a:p>
          <a:p>
            <a:pPr marL="631825" indent="-285750">
              <a:buFont typeface="Wingdings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B18: </a:t>
            </a:r>
            <a:r>
              <a:rPr lang="en-US" b="1" dirty="0" err="1">
                <a:solidFill>
                  <a:schemeClr val="tx1"/>
                </a:solidFill>
              </a:rPr>
              <a:t>Dokumentasi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pembelajaran</a:t>
            </a:r>
            <a:r>
              <a:rPr lang="en-US" b="1" dirty="0">
                <a:solidFill>
                  <a:schemeClr val="tx1"/>
                </a:solidFill>
              </a:rPr>
              <a:t> (lesson-learnt) </a:t>
            </a:r>
            <a:r>
              <a:rPr lang="en-US" b="1" dirty="0" err="1">
                <a:solidFill>
                  <a:schemeClr val="tx1"/>
                </a:solidFill>
              </a:rPr>
              <a:t>penyelesaian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konflik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oleh</a:t>
            </a:r>
            <a:r>
              <a:rPr lang="en-US" b="1" dirty="0">
                <a:solidFill>
                  <a:schemeClr val="tx1"/>
                </a:solidFill>
              </a:rPr>
              <a:t> BPN ==&gt; </a:t>
            </a:r>
            <a:r>
              <a:rPr lang="en-US" b="1" dirty="0" err="1">
                <a:solidFill>
                  <a:schemeClr val="tx1"/>
                </a:solidFill>
              </a:rPr>
              <a:t>ditunda</a:t>
            </a:r>
            <a:r>
              <a:rPr lang="en-US" b="1" dirty="0">
                <a:solidFill>
                  <a:schemeClr val="tx1"/>
                </a:solidFill>
              </a:rPr>
              <a:t> B24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8" descr="http://cdn.tmpo.co/data/2015/08/20/id_429298/429298_6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491" y="4437112"/>
            <a:ext cx="3914951" cy="1959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cdn.berdikarionline.com/2014/06/polisi-gila.jpg-464x2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3995092" cy="198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174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980728"/>
            <a:ext cx="8858280" cy="5429288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-AU" sz="1400" b="1" dirty="0" smtClean="0"/>
              <a:t>A. </a:t>
            </a:r>
            <a:r>
              <a:rPr lang="en-AU" sz="1400" b="1" dirty="0" err="1" smtClean="0"/>
              <a:t>Sekaroh</a:t>
            </a:r>
            <a:r>
              <a:rPr lang="en-AU" sz="1400" b="1" dirty="0" smtClean="0"/>
              <a:t>, Lombok </a:t>
            </a:r>
            <a:r>
              <a:rPr lang="en-AU" sz="1400" b="1" dirty="0" err="1" smtClean="0"/>
              <a:t>Timur</a:t>
            </a:r>
            <a:endParaRPr lang="en-AU" sz="1400" b="1" dirty="0" smtClean="0"/>
          </a:p>
          <a:p>
            <a:pPr marL="514350" indent="-514350">
              <a:buNone/>
            </a:pPr>
            <a:r>
              <a:rPr lang="en-AU" sz="1400" b="1" dirty="0" smtClean="0"/>
              <a:t> 1.  </a:t>
            </a:r>
            <a:r>
              <a:rPr lang="en-AU" sz="1400" b="1" dirty="0" err="1" smtClean="0"/>
              <a:t>Masalah</a:t>
            </a:r>
            <a:endParaRPr lang="en-AU" sz="1400" b="1" dirty="0" smtClean="0"/>
          </a:p>
          <a:p>
            <a:pPr marL="284163" indent="0">
              <a:buNone/>
            </a:pPr>
            <a:r>
              <a:rPr lang="en-US" sz="1400" b="1" dirty="0" smtClean="0"/>
              <a:t>P</a:t>
            </a:r>
            <a:r>
              <a:rPr lang="id-ID" sz="1400" b="1" dirty="0" smtClean="0"/>
              <a:t>ermohonan </a:t>
            </a:r>
            <a:r>
              <a:rPr lang="en-US" sz="1400" b="1" dirty="0" err="1" smtClean="0"/>
              <a:t>dari</a:t>
            </a:r>
            <a:r>
              <a:rPr lang="en-US" sz="1400" b="1" dirty="0" smtClean="0"/>
              <a:t> </a:t>
            </a:r>
            <a:r>
              <a:rPr lang="en-AU" sz="1400" b="1" dirty="0" err="1" smtClean="0"/>
              <a:t>Kementerian</a:t>
            </a:r>
            <a:r>
              <a:rPr lang="en-AU" sz="1400" b="1" dirty="0" smtClean="0"/>
              <a:t> LHK </a:t>
            </a:r>
            <a:r>
              <a:rPr lang="en-AU" sz="1400" b="1" dirty="0" err="1" smtClean="0"/>
              <a:t>dalam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hal</a:t>
            </a:r>
            <a:r>
              <a:rPr lang="en-AU" sz="1400" b="1" dirty="0" smtClean="0"/>
              <a:t> </a:t>
            </a:r>
            <a:r>
              <a:rPr lang="id-ID" sz="1400" b="1" dirty="0" smtClean="0"/>
              <a:t>pembatalan </a:t>
            </a:r>
            <a:r>
              <a:rPr lang="en-US" sz="1400" b="1" dirty="0" smtClean="0"/>
              <a:t>18 </a:t>
            </a:r>
            <a:r>
              <a:rPr lang="id-ID" sz="1400" b="1" dirty="0" smtClean="0"/>
              <a:t>SHM di atas</a:t>
            </a:r>
            <a:r>
              <a:rPr lang="en-US" sz="1400" b="1" dirty="0" smtClean="0"/>
              <a:t> </a:t>
            </a:r>
            <a:r>
              <a:rPr lang="en-AU" sz="1400" b="1" dirty="0" err="1" smtClean="0"/>
              <a:t>Kawasan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Hutan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Lindung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Sekaroh</a:t>
            </a:r>
            <a:r>
              <a:rPr lang="en-AU" sz="1400" b="1" dirty="0" smtClean="0"/>
              <a:t> </a:t>
            </a:r>
            <a:r>
              <a:rPr lang="id-ID" sz="1400" b="1" dirty="0" smtClean="0"/>
              <a:t>yang telah diberikan Ijin Usaha Pemanfaatan Jasa Lingkungan Penyedia Sarana Wisata Alam (IUPJL-PSWA) oleh PT. Eco Solution Lombok (PT. ESL)</a:t>
            </a:r>
            <a:endParaRPr lang="en-US" sz="1400" b="1" dirty="0" smtClean="0"/>
          </a:p>
          <a:p>
            <a:pPr marL="288925" indent="-230188">
              <a:buNone/>
            </a:pPr>
            <a:r>
              <a:rPr lang="en-AU" sz="1400" b="1" dirty="0" smtClean="0"/>
              <a:t>2. </a:t>
            </a:r>
            <a:r>
              <a:rPr lang="en-AU" sz="1400" b="1" dirty="0" err="1" smtClean="0"/>
              <a:t>Fakta</a:t>
            </a:r>
            <a:endParaRPr lang="en-AU" sz="1400" b="1" dirty="0" smtClean="0"/>
          </a:p>
          <a:p>
            <a:pPr marL="288925" indent="-230188"/>
            <a:r>
              <a:rPr lang="en-US" sz="1400" b="1" dirty="0" smtClean="0"/>
              <a:t>P</a:t>
            </a:r>
            <a:r>
              <a:rPr lang="id-ID" sz="1400" b="1" dirty="0" smtClean="0"/>
              <a:t>enggunaan tanah di lapangan rumah, warung, rumput, semak, ladang gembala, ladang jagung dan tanah terbuka/pasang surut</a:t>
            </a:r>
            <a:r>
              <a:rPr lang="en-US" sz="1400" b="1" dirty="0" smtClean="0"/>
              <a:t>.</a:t>
            </a:r>
          </a:p>
          <a:p>
            <a:pPr marL="288925" indent="-230188"/>
            <a:r>
              <a:rPr lang="en-AU" sz="1400" b="1" dirty="0" err="1" smtClean="0"/>
              <a:t>Kawasan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Hutan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Sekaroh</a:t>
            </a:r>
            <a:r>
              <a:rPr lang="en-AU" sz="1400" b="1" dirty="0" smtClean="0"/>
              <a:t>, Register Tanah </a:t>
            </a:r>
            <a:r>
              <a:rPr lang="en-AU" sz="1400" b="1" dirty="0" err="1" smtClean="0"/>
              <a:t>Kehutanan</a:t>
            </a:r>
            <a:r>
              <a:rPr lang="en-AU" sz="1400" b="1" dirty="0" smtClean="0"/>
              <a:t> (RTK) 15 </a:t>
            </a:r>
            <a:r>
              <a:rPr lang="en-AU" sz="1400" b="1" dirty="0" err="1" smtClean="0"/>
              <a:t>ditunjuk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sebagai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kws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hutan</a:t>
            </a:r>
            <a:r>
              <a:rPr lang="en-AU" sz="1400" b="1" dirty="0" smtClean="0"/>
              <a:t> dg </a:t>
            </a:r>
            <a:r>
              <a:rPr lang="en-AU" sz="1400" b="1" dirty="0" err="1" smtClean="0"/>
              <a:t>Kepmen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Pertanian</a:t>
            </a:r>
            <a:r>
              <a:rPr lang="en-AU" sz="1400" b="1" dirty="0" smtClean="0"/>
              <a:t> No. 756/</a:t>
            </a:r>
            <a:r>
              <a:rPr lang="en-AU" sz="1400" b="1" dirty="0" err="1" smtClean="0"/>
              <a:t>Kpts</a:t>
            </a:r>
            <a:r>
              <a:rPr lang="en-AU" sz="1400" b="1" dirty="0" smtClean="0"/>
              <a:t>/UM/10/1982 </a:t>
            </a:r>
            <a:r>
              <a:rPr lang="en-AU" sz="1400" b="1" dirty="0" err="1" smtClean="0"/>
              <a:t>tgl</a:t>
            </a:r>
            <a:r>
              <a:rPr lang="en-AU" sz="1400" b="1" dirty="0" smtClean="0"/>
              <a:t> 12 </a:t>
            </a:r>
            <a:r>
              <a:rPr lang="en-AU" sz="1400" b="1" dirty="0" err="1" smtClean="0"/>
              <a:t>Oktober</a:t>
            </a:r>
            <a:r>
              <a:rPr lang="en-AU" sz="1400" b="1" dirty="0" smtClean="0"/>
              <a:t> 1982, </a:t>
            </a:r>
            <a:r>
              <a:rPr lang="en-AU" sz="1400" b="1" dirty="0" err="1" smtClean="0"/>
              <a:t>diikuti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dengan</a:t>
            </a:r>
            <a:r>
              <a:rPr lang="en-AU" sz="1400" b="1" dirty="0" smtClean="0"/>
              <a:t>  </a:t>
            </a:r>
            <a:r>
              <a:rPr lang="en-AU" sz="1400" b="1" dirty="0" err="1" smtClean="0"/>
              <a:t>pengukuran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tata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batas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dengan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Berita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Acara</a:t>
            </a:r>
            <a:r>
              <a:rPr lang="en-AU" sz="1400" b="1" dirty="0" smtClean="0"/>
              <a:t> Tata Batas </a:t>
            </a:r>
            <a:r>
              <a:rPr lang="en-AU" sz="1400" b="1" dirty="0" err="1" smtClean="0"/>
              <a:t>tgl</a:t>
            </a:r>
            <a:r>
              <a:rPr lang="en-AU" sz="1400" b="1" dirty="0" smtClean="0"/>
              <a:t> 15 </a:t>
            </a:r>
            <a:r>
              <a:rPr lang="en-AU" sz="1400" b="1" dirty="0" err="1" smtClean="0"/>
              <a:t>Maret</a:t>
            </a:r>
            <a:r>
              <a:rPr lang="en-AU" sz="1400" b="1" dirty="0" smtClean="0"/>
              <a:t> 1989 </a:t>
            </a:r>
            <a:r>
              <a:rPr lang="en-AU" sz="1400" b="1" dirty="0" err="1" smtClean="0"/>
              <a:t>dan</a:t>
            </a:r>
            <a:r>
              <a:rPr lang="en-AU" sz="1400" b="1" dirty="0" smtClean="0"/>
              <a:t> 28 </a:t>
            </a:r>
            <a:r>
              <a:rPr lang="en-AU" sz="1400" b="1" dirty="0" err="1" smtClean="0"/>
              <a:t>Maret</a:t>
            </a:r>
            <a:r>
              <a:rPr lang="en-AU" sz="1400" b="1" dirty="0" smtClean="0"/>
              <a:t> 1994.</a:t>
            </a:r>
          </a:p>
          <a:p>
            <a:pPr marL="288925" indent="-230188"/>
            <a:r>
              <a:rPr lang="en-AU" sz="1400" b="1" dirty="0" err="1" smtClean="0"/>
              <a:t>Penetapan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kelompok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hutan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Sekaroh</a:t>
            </a:r>
            <a:r>
              <a:rPr lang="en-AU" sz="1400" b="1" dirty="0" smtClean="0"/>
              <a:t> (RTK. 15) </a:t>
            </a:r>
            <a:r>
              <a:rPr lang="en-AU" sz="1400" b="1" dirty="0" err="1" smtClean="0"/>
              <a:t>sebagai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Kawasan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Hutan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Tetap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dengan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Kepmen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Kehutanan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Nomor</a:t>
            </a:r>
            <a:r>
              <a:rPr lang="en-AU" sz="1400" b="1" dirty="0" smtClean="0"/>
              <a:t> 8214/</a:t>
            </a:r>
            <a:r>
              <a:rPr lang="en-AU" sz="1400" b="1" dirty="0" err="1" smtClean="0"/>
              <a:t>Kpts</a:t>
            </a:r>
            <a:r>
              <a:rPr lang="en-AU" sz="1400" b="1" dirty="0" smtClean="0"/>
              <a:t>-II/2002</a:t>
            </a:r>
          </a:p>
          <a:p>
            <a:pPr marL="288925" indent="-230188"/>
            <a:r>
              <a:rPr lang="en-AU" sz="1400" b="1" dirty="0" err="1" smtClean="0"/>
              <a:t>Telah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terbit</a:t>
            </a:r>
            <a:r>
              <a:rPr lang="en-AU" sz="1400" b="1" dirty="0" smtClean="0"/>
              <a:t> 18 SHM  </a:t>
            </a:r>
            <a:r>
              <a:rPr lang="en-AU" sz="1400" b="1" dirty="0" err="1" smtClean="0"/>
              <a:t>tahun</a:t>
            </a:r>
            <a:r>
              <a:rPr lang="en-AU" sz="1400" b="1" dirty="0" smtClean="0"/>
              <a:t> 2001 </a:t>
            </a:r>
            <a:r>
              <a:rPr lang="en-AU" sz="1400" b="1" dirty="0" err="1" smtClean="0"/>
              <a:t>hingga</a:t>
            </a:r>
            <a:r>
              <a:rPr lang="en-AU" sz="1400" b="1" dirty="0" smtClean="0"/>
              <a:t> 2002 </a:t>
            </a:r>
            <a:r>
              <a:rPr lang="en-AU" sz="1400" b="1" dirty="0" err="1" smtClean="0"/>
              <a:t>dan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telah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diajukan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blokir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oleh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Pemkab</a:t>
            </a:r>
            <a:r>
              <a:rPr lang="en-AU" sz="1400" b="1" dirty="0" smtClean="0"/>
              <a:t> Lombok </a:t>
            </a:r>
            <a:r>
              <a:rPr lang="en-AU" sz="1400" b="1" dirty="0" err="1" smtClean="0"/>
              <a:t>Timur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sejumlah</a:t>
            </a:r>
            <a:r>
              <a:rPr lang="en-AU" sz="1400" b="1" dirty="0" smtClean="0"/>
              <a:t> 7 </a:t>
            </a:r>
            <a:r>
              <a:rPr lang="en-AU" sz="1400" b="1" dirty="0" err="1" smtClean="0"/>
              <a:t>sertipikat</a:t>
            </a:r>
            <a:r>
              <a:rPr lang="en-AU" sz="1400" b="1" dirty="0" smtClean="0"/>
              <a:t>.</a:t>
            </a:r>
          </a:p>
          <a:p>
            <a:pPr marL="514350" indent="-514350">
              <a:buNone/>
            </a:pPr>
            <a:r>
              <a:rPr lang="en-US" sz="1400" b="1" dirty="0" smtClean="0"/>
              <a:t>3. </a:t>
            </a:r>
            <a:r>
              <a:rPr lang="en-AU" sz="1400" b="1" dirty="0" err="1" smtClean="0"/>
              <a:t>Penanganan</a:t>
            </a:r>
            <a:endParaRPr lang="en-AU" sz="1400" b="1" dirty="0" smtClean="0"/>
          </a:p>
          <a:p>
            <a:pPr marL="288925" indent="-288925"/>
            <a:r>
              <a:rPr lang="en-AU" sz="1400" b="1" dirty="0" smtClean="0"/>
              <a:t>BPN </a:t>
            </a:r>
            <a:r>
              <a:rPr lang="en-AU" sz="1400" b="1" dirty="0" err="1" smtClean="0"/>
              <a:t>cq</a:t>
            </a:r>
            <a:r>
              <a:rPr lang="en-AU" sz="1400" b="1" dirty="0" smtClean="0"/>
              <a:t>. </a:t>
            </a:r>
            <a:r>
              <a:rPr lang="en-AU" sz="1400" b="1" dirty="0" err="1" smtClean="0"/>
              <a:t>Deputi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Bidang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Penanganan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Sengketa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dan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Perkara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Pertanahan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meminta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Kanwil</a:t>
            </a:r>
            <a:r>
              <a:rPr lang="en-AU" sz="1400" b="1" dirty="0" smtClean="0"/>
              <a:t> BPN Prov. NTB </a:t>
            </a:r>
            <a:r>
              <a:rPr lang="en-AU" sz="1400" b="1" dirty="0" err="1" smtClean="0"/>
              <a:t>dan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ditindaklanjuti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ke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Kantah</a:t>
            </a:r>
            <a:r>
              <a:rPr lang="en-AU" sz="1400" b="1" dirty="0" smtClean="0"/>
              <a:t> BPN Lombok </a:t>
            </a:r>
            <a:r>
              <a:rPr lang="en-AU" sz="1400" b="1" dirty="0" err="1" smtClean="0"/>
              <a:t>Timur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untuk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melaksanakan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penelitian</a:t>
            </a:r>
            <a:r>
              <a:rPr lang="en-AU" sz="1400" b="1" dirty="0" smtClean="0"/>
              <a:t> data </a:t>
            </a:r>
            <a:r>
              <a:rPr lang="en-AU" sz="1400" b="1" dirty="0" err="1" smtClean="0"/>
              <a:t>fisik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dan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yuridis</a:t>
            </a:r>
            <a:r>
              <a:rPr lang="en-AU" sz="1400" b="1" dirty="0" smtClean="0"/>
              <a:t>.</a:t>
            </a:r>
          </a:p>
          <a:p>
            <a:pPr marL="288925" indent="-288925"/>
            <a:r>
              <a:rPr lang="en-AU" sz="1400" b="1" dirty="0" err="1" smtClean="0"/>
              <a:t>Berdasarkan</a:t>
            </a:r>
            <a:r>
              <a:rPr lang="en-AU" sz="1400" b="1" dirty="0" smtClean="0"/>
              <a:t> Surat </a:t>
            </a:r>
            <a:r>
              <a:rPr lang="en-AU" sz="1400" b="1" dirty="0" err="1" smtClean="0"/>
              <a:t>Kakanwil</a:t>
            </a:r>
            <a:r>
              <a:rPr lang="en-AU" sz="1400" b="1" dirty="0" smtClean="0"/>
              <a:t> No. 781/18-52/VII/2015 </a:t>
            </a:r>
            <a:r>
              <a:rPr lang="en-AU" sz="1400" b="1" dirty="0" err="1" smtClean="0"/>
              <a:t>tgl</a:t>
            </a:r>
            <a:r>
              <a:rPr lang="en-AU" sz="1400" b="1" dirty="0" smtClean="0"/>
              <a:t> 28 </a:t>
            </a:r>
            <a:r>
              <a:rPr lang="en-AU" sz="1400" b="1" dirty="0" err="1" smtClean="0"/>
              <a:t>Juli</a:t>
            </a:r>
            <a:r>
              <a:rPr lang="en-AU" sz="1400" b="1" dirty="0" smtClean="0"/>
              <a:t> 2015 </a:t>
            </a:r>
            <a:r>
              <a:rPr lang="en-AU" sz="1400" b="1" dirty="0" err="1" smtClean="0"/>
              <a:t>kepada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Menteri</a:t>
            </a:r>
            <a:r>
              <a:rPr lang="en-AU" sz="1400" b="1" dirty="0" smtClean="0"/>
              <a:t> ATR/BPN </a:t>
            </a:r>
            <a:r>
              <a:rPr lang="en-AU" sz="1400" b="1" dirty="0" err="1" smtClean="0"/>
              <a:t>telah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dilaksanakan</a:t>
            </a:r>
            <a:r>
              <a:rPr lang="en-AU" sz="1400" b="1" dirty="0" smtClean="0"/>
              <a:t> p</a:t>
            </a:r>
            <a:r>
              <a:rPr lang="en-US" sz="1400" b="1" dirty="0" err="1" smtClean="0"/>
              <a:t>enelitian</a:t>
            </a:r>
            <a:r>
              <a:rPr lang="en-US" sz="1400" b="1" dirty="0" smtClean="0"/>
              <a:t> data </a:t>
            </a:r>
            <a:r>
              <a:rPr lang="en-US" sz="1400" b="1" dirty="0" err="1" smtClean="0"/>
              <a:t>fisik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yuridis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administrasi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menangani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masalah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tersebut</a:t>
            </a:r>
            <a:r>
              <a:rPr lang="en-US" sz="1400" b="1" dirty="0" smtClean="0"/>
              <a:t>.</a:t>
            </a:r>
          </a:p>
          <a:p>
            <a:pPr marL="288925" indent="-288925"/>
            <a:r>
              <a:rPr lang="en-US" sz="1400" b="1" dirty="0" err="1" smtClean="0"/>
              <a:t>Gelar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Kasus</a:t>
            </a:r>
            <a:r>
              <a:rPr lang="en-US" sz="1400" b="1" dirty="0" smtClean="0"/>
              <a:t> internal </a:t>
            </a:r>
            <a:r>
              <a:rPr lang="en-US" sz="1400" b="1" dirty="0" err="1" smtClean="0"/>
              <a:t>tgl</a:t>
            </a:r>
            <a:r>
              <a:rPr lang="en-US" sz="1400" b="1" dirty="0" smtClean="0"/>
              <a:t> 14 September 2015 </a:t>
            </a:r>
            <a:r>
              <a:rPr lang="en-US" sz="1400" b="1" dirty="0" err="1" smtClean="0"/>
              <a:t>di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Kanwil</a:t>
            </a:r>
            <a:r>
              <a:rPr lang="en-US" sz="1400" b="1" dirty="0" smtClean="0"/>
              <a:t> BPN NTB </a:t>
            </a:r>
            <a:r>
              <a:rPr lang="en-US" sz="1400" b="1" dirty="0" err="1" smtClean="0"/>
              <a:t>dengan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hasil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akan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dilaksanakan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penelitian</a:t>
            </a:r>
            <a:r>
              <a:rPr lang="en-US" sz="1400" b="1" dirty="0" smtClean="0"/>
              <a:t>/</a:t>
            </a:r>
            <a:r>
              <a:rPr lang="en-US" sz="1400" b="1" dirty="0" err="1" smtClean="0"/>
              <a:t>kajian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mendalam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kembali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terkait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hal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tersebut</a:t>
            </a:r>
            <a:r>
              <a:rPr lang="en-US" sz="1400" b="1" dirty="0" smtClean="0"/>
              <a:t>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0" y="0"/>
            <a:ext cx="9144000" cy="1000108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800" b="1" i="1" dirty="0" smtClean="0"/>
              <a:t>Lesson Learned </a:t>
            </a:r>
            <a:r>
              <a:rPr lang="en-AU" sz="2800" b="1" dirty="0" err="1" smtClean="0"/>
              <a:t>sertipikat</a:t>
            </a:r>
            <a:r>
              <a:rPr lang="en-AU" sz="2800" b="1" dirty="0" smtClean="0"/>
              <a:t> </a:t>
            </a:r>
            <a:r>
              <a:rPr lang="en-AU" sz="2800" b="1" dirty="0" err="1" smtClean="0"/>
              <a:t>masuk</a:t>
            </a:r>
            <a:r>
              <a:rPr lang="en-AU" sz="2800" b="1" dirty="0" smtClean="0"/>
              <a:t> </a:t>
            </a:r>
            <a:r>
              <a:rPr lang="en-AU" sz="2800" b="1" dirty="0" err="1" smtClean="0"/>
              <a:t>kawasan</a:t>
            </a:r>
            <a:r>
              <a:rPr lang="en-AU" sz="2800" b="1" dirty="0" smtClean="0"/>
              <a:t> </a:t>
            </a:r>
            <a:r>
              <a:rPr lang="en-AU" sz="2800" b="1" dirty="0" err="1" smtClean="0"/>
              <a:t>hutan</a:t>
            </a:r>
            <a:endParaRPr lang="en-AU" sz="2800" b="1" cap="all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980728"/>
            <a:ext cx="8858280" cy="5429288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-AU" sz="1400" b="1" dirty="0" smtClean="0"/>
              <a:t>B. </a:t>
            </a:r>
            <a:r>
              <a:rPr lang="en-AU" sz="1400" b="1" dirty="0" err="1" smtClean="0"/>
              <a:t>Pasuruhan</a:t>
            </a:r>
            <a:r>
              <a:rPr lang="en-AU" sz="1400" b="1" dirty="0" smtClean="0"/>
              <a:t>, </a:t>
            </a:r>
            <a:r>
              <a:rPr lang="en-AU" sz="1400" b="1" dirty="0" err="1" smtClean="0"/>
              <a:t>Jawa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Timur</a:t>
            </a:r>
            <a:endParaRPr lang="en-AU" sz="1400" b="1" dirty="0" smtClean="0"/>
          </a:p>
          <a:p>
            <a:pPr marL="514350" indent="-514350">
              <a:buNone/>
            </a:pPr>
            <a:r>
              <a:rPr lang="en-AU" sz="1400" b="1" dirty="0" smtClean="0"/>
              <a:t> 1.  </a:t>
            </a:r>
            <a:r>
              <a:rPr lang="en-AU" sz="1400" b="1" dirty="0" err="1" smtClean="0"/>
              <a:t>Masalah</a:t>
            </a:r>
            <a:endParaRPr lang="en-AU" sz="1400" b="1" dirty="0" smtClean="0"/>
          </a:p>
          <a:p>
            <a:pPr marL="284163" indent="0">
              <a:buNone/>
            </a:pPr>
            <a:r>
              <a:rPr lang="en-US" sz="1400" b="1" dirty="0" smtClean="0"/>
              <a:t>P</a:t>
            </a:r>
            <a:r>
              <a:rPr lang="id-ID" sz="1400" b="1" dirty="0" smtClean="0"/>
              <a:t>ermohonan </a:t>
            </a:r>
            <a:r>
              <a:rPr lang="en-US" sz="1400" b="1" dirty="0" err="1" smtClean="0"/>
              <a:t>dari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Kementerian</a:t>
            </a:r>
            <a:r>
              <a:rPr lang="en-US" sz="1400" b="1" dirty="0" smtClean="0"/>
              <a:t> LHK </a:t>
            </a:r>
            <a:r>
              <a:rPr lang="en-US" sz="1400" b="1" dirty="0" err="1" smtClean="0"/>
              <a:t>dalam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hal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pencabutan</a:t>
            </a:r>
            <a:r>
              <a:rPr lang="en-US" sz="1400" b="1" dirty="0" smtClean="0"/>
              <a:t> 10 </a:t>
            </a:r>
            <a:r>
              <a:rPr lang="id-ID" sz="1400" b="1" dirty="0" smtClean="0"/>
              <a:t>SHM di atas</a:t>
            </a:r>
            <a:r>
              <a:rPr lang="en-US" sz="1400" b="1" dirty="0" smtClean="0"/>
              <a:t> </a:t>
            </a:r>
            <a:r>
              <a:rPr lang="en-AU" sz="1400" b="1" dirty="0" err="1" smtClean="0"/>
              <a:t>Kawasan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Hutan</a:t>
            </a:r>
            <a:r>
              <a:rPr lang="en-AU" sz="1400" b="1" dirty="0" smtClean="0"/>
              <a:t> </a:t>
            </a:r>
            <a:r>
              <a:rPr lang="en-US" sz="1400" b="1" dirty="0" err="1" smtClean="0"/>
              <a:t>di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Desa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Petjalukan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Kec</a:t>
            </a:r>
            <a:r>
              <a:rPr lang="en-US" sz="1400" b="1" dirty="0" smtClean="0"/>
              <a:t>.  </a:t>
            </a:r>
            <a:r>
              <a:rPr lang="en-US" sz="1400" b="1" dirty="0" err="1" smtClean="0"/>
              <a:t>Prigen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Kab</a:t>
            </a:r>
            <a:r>
              <a:rPr lang="en-US" sz="1400" b="1" dirty="0" smtClean="0"/>
              <a:t>. </a:t>
            </a:r>
            <a:r>
              <a:rPr lang="en-US" sz="1400" b="1" dirty="0" err="1" smtClean="0"/>
              <a:t>Pasuruhan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Jawa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Timur</a:t>
            </a:r>
            <a:r>
              <a:rPr lang="en-US" sz="1400" b="1" dirty="0" smtClean="0"/>
              <a:t>.</a:t>
            </a:r>
          </a:p>
          <a:p>
            <a:pPr marL="288925" indent="-230188">
              <a:buNone/>
            </a:pPr>
            <a:r>
              <a:rPr lang="en-AU" sz="1400" b="1" dirty="0" smtClean="0"/>
              <a:t>2. </a:t>
            </a:r>
            <a:r>
              <a:rPr lang="en-AU" sz="1400" b="1" dirty="0" err="1" smtClean="0"/>
              <a:t>Fakta</a:t>
            </a:r>
            <a:endParaRPr lang="en-AU" sz="1400" b="1" dirty="0" smtClean="0"/>
          </a:p>
          <a:p>
            <a:pPr marL="288925" indent="-230188"/>
            <a:r>
              <a:rPr lang="en-AU" sz="1400" b="1" dirty="0" err="1" smtClean="0"/>
              <a:t>Sertipikat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Hak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Milik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didasarkan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pada</a:t>
            </a:r>
            <a:r>
              <a:rPr lang="en-AU" sz="1400" b="1" dirty="0" smtClean="0"/>
              <a:t> SK </a:t>
            </a:r>
            <a:r>
              <a:rPr lang="en-AU" sz="1400" b="1" dirty="0" err="1" smtClean="0"/>
              <a:t>Gubernur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Jawa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Timur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No.I</a:t>
            </a:r>
            <a:r>
              <a:rPr lang="en-AU" sz="1400" b="1" dirty="0" smtClean="0"/>
              <a:t>/</a:t>
            </a:r>
            <a:r>
              <a:rPr lang="en-AU" sz="1400" b="1" dirty="0" err="1" smtClean="0"/>
              <a:t>Agr</a:t>
            </a:r>
            <a:r>
              <a:rPr lang="en-AU" sz="1400" b="1" dirty="0" smtClean="0"/>
              <a:t>/133/</a:t>
            </a:r>
            <a:r>
              <a:rPr lang="en-AU" sz="1400" b="1" dirty="0" err="1" smtClean="0"/>
              <a:t>kpts</a:t>
            </a:r>
            <a:r>
              <a:rPr lang="en-AU" sz="1400" b="1" dirty="0" smtClean="0"/>
              <a:t>/HM/1969 </a:t>
            </a:r>
            <a:r>
              <a:rPr lang="en-AU" sz="1400" b="1" dirty="0" err="1" smtClean="0"/>
              <a:t>berdasar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Meetbrief</a:t>
            </a:r>
            <a:r>
              <a:rPr lang="en-AU" sz="1400" b="1" dirty="0" smtClean="0"/>
              <a:t> No.63 </a:t>
            </a:r>
            <a:r>
              <a:rPr lang="en-AU" sz="1400" b="1" dirty="0" err="1" smtClean="0"/>
              <a:t>tgl</a:t>
            </a:r>
            <a:r>
              <a:rPr lang="en-AU" sz="1400" b="1" dirty="0" smtClean="0"/>
              <a:t> 25 </a:t>
            </a:r>
            <a:r>
              <a:rPr lang="en-AU" sz="1400" b="1" dirty="0" err="1" smtClean="0"/>
              <a:t>Februari</a:t>
            </a:r>
            <a:r>
              <a:rPr lang="en-AU" sz="1400" b="1" dirty="0" smtClean="0"/>
              <a:t> 1</a:t>
            </a:r>
            <a:r>
              <a:rPr lang="en-AU" sz="1400" b="1" dirty="0" err="1" smtClean="0"/>
              <a:t>929. Selanjutnya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atas</a:t>
            </a:r>
            <a:r>
              <a:rPr lang="en-AU" sz="1400" b="1" dirty="0" smtClean="0"/>
              <a:t> dasar tsb, </a:t>
            </a:r>
            <a:r>
              <a:rPr lang="en-AU" sz="1400" b="1" dirty="0" err="1" smtClean="0"/>
              <a:t>terbit</a:t>
            </a:r>
            <a:r>
              <a:rPr lang="en-AU" sz="1400" b="1" dirty="0" smtClean="0"/>
              <a:t> 10 </a:t>
            </a:r>
            <a:r>
              <a:rPr lang="en-AU" sz="1400" b="1" dirty="0" err="1" smtClean="0"/>
              <a:t>sertipikat</a:t>
            </a:r>
            <a:r>
              <a:rPr lang="en-AU" sz="1400" b="1" dirty="0" smtClean="0"/>
              <a:t>  di </a:t>
            </a:r>
            <a:r>
              <a:rPr lang="en-AU" sz="1400" b="1" dirty="0" err="1" smtClean="0"/>
              <a:t>Desa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Petjalukan</a:t>
            </a:r>
            <a:r>
              <a:rPr lang="en-AU" sz="1400" b="1" dirty="0" smtClean="0"/>
              <a:t>, </a:t>
            </a:r>
            <a:r>
              <a:rPr lang="en-AU" sz="1400" b="1" dirty="0" err="1" smtClean="0"/>
              <a:t>Prigen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pada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Tahun</a:t>
            </a:r>
            <a:r>
              <a:rPr lang="en-AU" sz="1400" b="1" dirty="0" smtClean="0"/>
              <a:t> 1970</a:t>
            </a:r>
          </a:p>
          <a:p>
            <a:pPr marL="288925" indent="-230188"/>
            <a:r>
              <a:rPr lang="en-AU" sz="1400" b="1" dirty="0" err="1" smtClean="0"/>
              <a:t>Kawasan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Hutan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didasarkan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pada</a:t>
            </a:r>
            <a:r>
              <a:rPr lang="en-AU" sz="1400" b="1" dirty="0" smtClean="0"/>
              <a:t> SK </a:t>
            </a:r>
            <a:r>
              <a:rPr lang="en-AU" sz="1400" b="1" dirty="0" err="1" smtClean="0"/>
              <a:t>Mentan</a:t>
            </a:r>
            <a:r>
              <a:rPr lang="en-AU" sz="1400" b="1" dirty="0" smtClean="0"/>
              <a:t> No. 425/</a:t>
            </a:r>
            <a:r>
              <a:rPr lang="en-AU" sz="1400" b="1" dirty="0" err="1" smtClean="0"/>
              <a:t>Kpts</a:t>
            </a:r>
            <a:r>
              <a:rPr lang="en-AU" sz="1400" b="1" dirty="0" smtClean="0"/>
              <a:t>/Um/10/1975 </a:t>
            </a:r>
            <a:r>
              <a:rPr lang="en-AU" sz="1400" b="1" dirty="0" err="1" smtClean="0"/>
              <a:t>tgl</a:t>
            </a:r>
            <a:r>
              <a:rPr lang="en-AU" sz="1400" b="1" dirty="0" smtClean="0"/>
              <a:t>. 23 </a:t>
            </a:r>
            <a:r>
              <a:rPr lang="en-AU" sz="1400" b="1" dirty="0" err="1" smtClean="0"/>
              <a:t>Oktober</a:t>
            </a:r>
            <a:r>
              <a:rPr lang="en-AU" sz="1400" b="1" dirty="0" smtClean="0"/>
              <a:t> 1972 </a:t>
            </a:r>
            <a:r>
              <a:rPr lang="en-AU" sz="1400" b="1" dirty="0" err="1" smtClean="0"/>
              <a:t>tentang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Penunjukan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Sementara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sebagian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Kawasan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Hutan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Pegunungan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Arjuna</a:t>
            </a:r>
            <a:r>
              <a:rPr lang="en-AU" sz="1400" b="1" dirty="0" smtClean="0"/>
              <a:t> 10 ha </a:t>
            </a:r>
            <a:r>
              <a:rPr lang="en-AU" sz="1400" b="1" dirty="0" err="1" smtClean="0"/>
              <a:t>di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Tretes</a:t>
            </a:r>
            <a:r>
              <a:rPr lang="en-AU" sz="1400" b="1" dirty="0" smtClean="0"/>
              <a:t>.</a:t>
            </a:r>
          </a:p>
          <a:p>
            <a:pPr marL="514350" indent="-514350">
              <a:buNone/>
            </a:pPr>
            <a:r>
              <a:rPr lang="en-US" sz="1400" b="1" dirty="0" smtClean="0"/>
              <a:t>3. </a:t>
            </a:r>
            <a:r>
              <a:rPr lang="en-AU" sz="1400" b="1" dirty="0" err="1" smtClean="0"/>
              <a:t>Penanganan</a:t>
            </a:r>
          </a:p>
          <a:p>
            <a:pPr marL="288925" indent="-288925"/>
            <a:r>
              <a:rPr lang="en-US" sz="1400" b="1" dirty="0" err="1" smtClean="0"/>
              <a:t>Dilakukan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penelitian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pengkajian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unsur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yuridis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Kanwil</a:t>
            </a:r>
            <a:r>
              <a:rPr lang="en-US" sz="1400" b="1" dirty="0" smtClean="0"/>
              <a:t>  BPN  Prov. </a:t>
            </a:r>
            <a:r>
              <a:rPr lang="en-US" sz="1400" b="1" dirty="0" err="1" smtClean="0"/>
              <a:t>Jawa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Timur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Kantah</a:t>
            </a:r>
            <a:r>
              <a:rPr lang="en-US" sz="1400" b="1" dirty="0" smtClean="0"/>
              <a:t> BPN </a:t>
            </a:r>
            <a:r>
              <a:rPr lang="en-US" sz="1400" b="1" dirty="0" err="1" smtClean="0"/>
              <a:t>Pasuruhan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Balai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Konservasi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Sumber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Daya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Alam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Dinas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Kehutanan</a:t>
            </a:r>
            <a:r>
              <a:rPr lang="en-US" sz="1400" b="1" dirty="0" smtClean="0"/>
              <a:t> Prov. </a:t>
            </a:r>
            <a:r>
              <a:rPr lang="en-US" sz="1400" b="1" dirty="0" err="1" smtClean="0"/>
              <a:t>Jawa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Timur</a:t>
            </a:r>
            <a:r>
              <a:rPr lang="en-US" sz="1400" b="1" dirty="0" smtClean="0"/>
              <a:t>.</a:t>
            </a:r>
          </a:p>
          <a:p>
            <a:pPr marL="288925" indent="-288925"/>
            <a:r>
              <a:rPr lang="en-US" sz="1400" b="1" dirty="0" smtClean="0"/>
              <a:t>Data </a:t>
            </a:r>
            <a:r>
              <a:rPr lang="en-US" sz="1400" b="1" dirty="0" err="1" smtClean="0"/>
              <a:t>dari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Kanwil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Kantah</a:t>
            </a:r>
            <a:r>
              <a:rPr lang="en-US" sz="1400" b="1" dirty="0" smtClean="0"/>
              <a:t> BPN </a:t>
            </a:r>
            <a:r>
              <a:rPr lang="en-US" sz="1400" b="1" dirty="0" err="1" smtClean="0"/>
              <a:t>diperoleh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hasil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bahwa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Kawasan</a:t>
            </a:r>
            <a:r>
              <a:rPr lang="en-US" sz="1400" b="1" dirty="0" smtClean="0"/>
              <a:t> Taman </a:t>
            </a:r>
            <a:r>
              <a:rPr lang="en-US" sz="1400" b="1" dirty="0" err="1" smtClean="0"/>
              <a:t>Wisata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Alam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seluas</a:t>
            </a:r>
            <a:r>
              <a:rPr lang="en-US" sz="1400" b="1" dirty="0" smtClean="0"/>
              <a:t> 10 ha </a:t>
            </a:r>
            <a:r>
              <a:rPr lang="en-US" sz="1400" b="1" dirty="0" err="1" smtClean="0"/>
              <a:t>tidak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tercatat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peta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pendaftaran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Kantah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Kab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Pasuruan</a:t>
            </a:r>
            <a:r>
              <a:rPr lang="en-US" sz="1400" b="1" dirty="0" smtClean="0"/>
              <a:t>. </a:t>
            </a:r>
            <a:r>
              <a:rPr lang="en-US" sz="1400" b="1" dirty="0" err="1" smtClean="0"/>
              <a:t>Empat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dari</a:t>
            </a:r>
            <a:r>
              <a:rPr lang="en-US" sz="1400" b="1" dirty="0" smtClean="0"/>
              <a:t> 10 </a:t>
            </a:r>
            <a:r>
              <a:rPr lang="en-US" sz="1400" b="1" dirty="0" err="1" smtClean="0"/>
              <a:t>sertipikat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masuk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dalam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tanah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negara</a:t>
            </a:r>
            <a:r>
              <a:rPr lang="en-US" sz="1400" b="1" dirty="0" smtClean="0"/>
              <a:t> yang </a:t>
            </a:r>
            <a:r>
              <a:rPr lang="en-US" sz="1400" b="1" dirty="0" err="1" smtClean="0"/>
              <a:t>diuraikan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dalam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Meetbrief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tgl</a:t>
            </a:r>
            <a:r>
              <a:rPr lang="en-US" sz="1400" b="1" dirty="0" smtClean="0"/>
              <a:t> 25 </a:t>
            </a:r>
            <a:r>
              <a:rPr lang="en-US" sz="1400" b="1" dirty="0" err="1" smtClean="0"/>
              <a:t>Februari</a:t>
            </a:r>
            <a:r>
              <a:rPr lang="en-US" sz="1400" b="1" dirty="0" smtClean="0"/>
              <a:t> 1929 No.63. </a:t>
            </a:r>
            <a:r>
              <a:rPr lang="en-US" sz="1400" b="1" dirty="0" err="1" smtClean="0"/>
              <a:t>Selanjutnya</a:t>
            </a:r>
            <a:r>
              <a:rPr lang="en-US" sz="1400" b="1" dirty="0" smtClean="0"/>
              <a:t>, 10 </a:t>
            </a:r>
            <a:r>
              <a:rPr lang="en-US" sz="1400" b="1" dirty="0" err="1" smtClean="0"/>
              <a:t>sertipikat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tsb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terbit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terlebih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dahulu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sebelum</a:t>
            </a:r>
            <a:r>
              <a:rPr lang="en-US" sz="1400" b="1" dirty="0" smtClean="0"/>
              <a:t> SK </a:t>
            </a:r>
            <a:r>
              <a:rPr lang="en-US" sz="1400" b="1" dirty="0" err="1" smtClean="0"/>
              <a:t>Kementan</a:t>
            </a:r>
            <a:r>
              <a:rPr lang="en-US" sz="1400" b="1" dirty="0"/>
              <a:t>.</a:t>
            </a:r>
            <a:endParaRPr lang="en-US" sz="1400" b="1" dirty="0" smtClean="0"/>
          </a:p>
          <a:p>
            <a:pPr marL="288925" indent="-288925"/>
            <a:r>
              <a:rPr lang="en-US" sz="1400" b="1" dirty="0" err="1" smtClean="0"/>
              <a:t>Hasil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penelitian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tsb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telah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dilaporkan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Kanwil</a:t>
            </a:r>
            <a:r>
              <a:rPr lang="en-US" sz="1400" b="1" dirty="0" smtClean="0"/>
              <a:t> BPN Prov. </a:t>
            </a:r>
            <a:r>
              <a:rPr lang="en-US" sz="1400" b="1" dirty="0" err="1" smtClean="0"/>
              <a:t>Jawa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Timur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kepada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Deputi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Bidang</a:t>
            </a:r>
            <a:r>
              <a:rPr lang="en-US" sz="1400" b="1" dirty="0" smtClean="0"/>
              <a:t> PPSKP </a:t>
            </a:r>
            <a:r>
              <a:rPr lang="en-US" sz="1400" b="1" dirty="0" err="1" smtClean="0"/>
              <a:t>tgl</a:t>
            </a:r>
            <a:r>
              <a:rPr lang="en-US" sz="1400" b="1" dirty="0" smtClean="0"/>
              <a:t> 02 </a:t>
            </a:r>
            <a:r>
              <a:rPr lang="en-US" sz="1400" b="1" dirty="0" err="1" smtClean="0"/>
              <a:t>Juli</a:t>
            </a:r>
            <a:r>
              <a:rPr lang="en-US" sz="1400" b="1" dirty="0" smtClean="0"/>
              <a:t> 2013 No.1496/18.35/VII/2013, </a:t>
            </a:r>
            <a:r>
              <a:rPr lang="en-US" sz="1400" b="1" dirty="0" err="1" smtClean="0"/>
              <a:t>perihal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Dugaan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Penerbitan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Sertipikat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Hak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Atas</a:t>
            </a:r>
            <a:r>
              <a:rPr lang="en-US" sz="1400" b="1" dirty="0" smtClean="0"/>
              <a:t> Tanah Di </a:t>
            </a:r>
            <a:r>
              <a:rPr lang="en-US" sz="1400" b="1" dirty="0" err="1" smtClean="0"/>
              <a:t>Dalam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Kawasan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Hutan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Konservasi</a:t>
            </a:r>
            <a:r>
              <a:rPr lang="en-US" sz="1400" b="1" dirty="0" smtClean="0"/>
              <a:t>.</a:t>
            </a:r>
          </a:p>
          <a:p>
            <a:pPr marL="288925" indent="-288925"/>
            <a:r>
              <a:rPr lang="en-US" sz="1400" b="1" dirty="0" err="1" smtClean="0"/>
              <a:t>Berdasarkan</a:t>
            </a:r>
            <a:r>
              <a:rPr lang="en-US" sz="1400" b="1" dirty="0" smtClean="0"/>
              <a:t> data yang </a:t>
            </a:r>
            <a:r>
              <a:rPr lang="en-US" sz="1400" b="1" dirty="0" err="1" smtClean="0"/>
              <a:t>diperoleh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dari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Balai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Konservasi</a:t>
            </a:r>
            <a:r>
              <a:rPr lang="en-US" sz="1400" b="1" dirty="0" smtClean="0"/>
              <a:t> SDA, </a:t>
            </a:r>
            <a:r>
              <a:rPr lang="en-US" sz="1400" b="1" dirty="0" err="1" smtClean="0"/>
              <a:t>Dinas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Kehutanan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Prov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Jawa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Timur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diperoleh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bahwa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Sk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Mentan</a:t>
            </a:r>
            <a:r>
              <a:rPr lang="en-US" sz="1400" b="1" dirty="0" smtClean="0"/>
              <a:t> </a:t>
            </a:r>
            <a:r>
              <a:rPr lang="en-AU" sz="1400" b="1" dirty="0" smtClean="0"/>
              <a:t>No. 425/</a:t>
            </a:r>
            <a:r>
              <a:rPr lang="en-AU" sz="1400" b="1" dirty="0" err="1" smtClean="0"/>
              <a:t>Kpts</a:t>
            </a:r>
            <a:r>
              <a:rPr lang="en-AU" sz="1400" b="1" dirty="0" smtClean="0"/>
              <a:t>/Um/10/1975 </a:t>
            </a:r>
            <a:r>
              <a:rPr lang="en-AU" sz="1400" b="1" dirty="0" err="1" smtClean="0"/>
              <a:t>terdapat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Diktum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menimbang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menyebutkan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bahwa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berdasarkan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Gouvernement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Besluit</a:t>
            </a:r>
            <a:r>
              <a:rPr lang="en-AU" sz="1400" b="1" dirty="0" smtClean="0"/>
              <a:t> No. 11 Sub II </a:t>
            </a:r>
            <a:r>
              <a:rPr lang="en-AU" sz="1400" b="1" dirty="0" err="1" smtClean="0"/>
              <a:t>A.a</a:t>
            </a:r>
            <a:r>
              <a:rPr lang="en-AU" sz="1400" b="1" dirty="0" smtClean="0"/>
              <a:t>. </a:t>
            </a:r>
            <a:r>
              <a:rPr lang="en-AU" sz="1400" b="1" dirty="0" err="1" smtClean="0"/>
              <a:t>Tgl</a:t>
            </a:r>
            <a:r>
              <a:rPr lang="en-AU" sz="1400" b="1" dirty="0" smtClean="0"/>
              <a:t> 9 </a:t>
            </a:r>
            <a:r>
              <a:rPr lang="en-AU" sz="1400" b="1" dirty="0" err="1" smtClean="0"/>
              <a:t>Nopember</a:t>
            </a:r>
            <a:r>
              <a:rPr lang="en-AU" sz="1400" b="1" dirty="0" smtClean="0"/>
              <a:t> 1928 </a:t>
            </a:r>
            <a:r>
              <a:rPr lang="en-AU" sz="1400" b="1" dirty="0" err="1" smtClean="0"/>
              <a:t>wilayah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hutan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Pegunungan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Arjuna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seluas</a:t>
            </a:r>
            <a:r>
              <a:rPr lang="en-AU" sz="1400" b="1" dirty="0" smtClean="0"/>
              <a:t> 8.381,9 ha </a:t>
            </a:r>
            <a:r>
              <a:rPr lang="en-AU" sz="1400" b="1" dirty="0" err="1" smtClean="0"/>
              <a:t>ditunjuk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sbg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kawasan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hutan</a:t>
            </a:r>
            <a:r>
              <a:rPr lang="en-AU" sz="1400" b="1" dirty="0" smtClean="0"/>
              <a:t>. </a:t>
            </a:r>
            <a:r>
              <a:rPr lang="en-AU" sz="1400" b="1" dirty="0" err="1" smtClean="0"/>
              <a:t>Tahun</a:t>
            </a:r>
            <a:r>
              <a:rPr lang="en-AU" sz="1400" b="1" dirty="0" smtClean="0"/>
              <a:t> 2007 </a:t>
            </a:r>
            <a:r>
              <a:rPr lang="en-AU" sz="1400" b="1" dirty="0" err="1" smtClean="0"/>
              <a:t>ditindaklanjuti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dengan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Penataan</a:t>
            </a:r>
            <a:r>
              <a:rPr lang="en-AU" sz="1400" b="1" dirty="0" smtClean="0"/>
              <a:t> Blok </a:t>
            </a:r>
            <a:r>
              <a:rPr lang="en-AU" sz="1400" b="1" dirty="0" err="1" smtClean="0"/>
              <a:t>oleh</a:t>
            </a:r>
            <a:r>
              <a:rPr lang="en-AU" sz="1400" b="1" dirty="0" smtClean="0"/>
              <a:t> BKSDA </a:t>
            </a:r>
            <a:r>
              <a:rPr lang="en-AU" sz="1400" b="1" dirty="0" err="1" smtClean="0"/>
              <a:t>Jawa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Timur</a:t>
            </a:r>
            <a:r>
              <a:rPr lang="en-AU" sz="1400" b="1" dirty="0" smtClean="0"/>
              <a:t> II.</a:t>
            </a:r>
            <a:endParaRPr lang="en-US" sz="1400" b="1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0" y="0"/>
            <a:ext cx="9144000" cy="1000108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800" b="1" i="1" dirty="0" smtClean="0"/>
              <a:t>Lesson Learned </a:t>
            </a:r>
            <a:r>
              <a:rPr lang="en-AU" sz="2800" b="1" dirty="0" err="1" smtClean="0"/>
              <a:t>sertipikat</a:t>
            </a:r>
            <a:r>
              <a:rPr lang="en-AU" sz="2800" b="1" dirty="0" smtClean="0"/>
              <a:t> </a:t>
            </a:r>
            <a:r>
              <a:rPr lang="en-AU" sz="2800" b="1" dirty="0" err="1" smtClean="0"/>
              <a:t>masuk</a:t>
            </a:r>
            <a:r>
              <a:rPr lang="en-AU" sz="2800" b="1" dirty="0" smtClean="0"/>
              <a:t> </a:t>
            </a:r>
            <a:r>
              <a:rPr lang="en-AU" sz="2800" b="1" dirty="0" err="1" smtClean="0"/>
              <a:t>kawasan</a:t>
            </a:r>
            <a:r>
              <a:rPr lang="en-AU" sz="2800" b="1" dirty="0" smtClean="0"/>
              <a:t> </a:t>
            </a:r>
            <a:r>
              <a:rPr lang="en-AU" sz="2800" b="1" dirty="0" err="1" smtClean="0"/>
              <a:t>hutan</a:t>
            </a:r>
            <a:endParaRPr lang="en-AU" sz="2800" b="1" cap="all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142985"/>
            <a:ext cx="8858280" cy="5429288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-AU" sz="1800" b="1" dirty="0" smtClean="0"/>
              <a:t>C. Taman </a:t>
            </a:r>
            <a:r>
              <a:rPr lang="en-AU" sz="1800" b="1" dirty="0" err="1" smtClean="0"/>
              <a:t>Nasional</a:t>
            </a:r>
            <a:r>
              <a:rPr lang="en-AU" sz="1800" b="1" dirty="0" smtClean="0"/>
              <a:t> </a:t>
            </a:r>
            <a:r>
              <a:rPr lang="en-AU" sz="1800" b="1" dirty="0" err="1" smtClean="0"/>
              <a:t>Tesso</a:t>
            </a:r>
            <a:r>
              <a:rPr lang="en-AU" sz="1800" b="1" dirty="0" smtClean="0"/>
              <a:t> </a:t>
            </a:r>
            <a:r>
              <a:rPr lang="en-AU" sz="1800" b="1" dirty="0" err="1" smtClean="0"/>
              <a:t>Nilo</a:t>
            </a:r>
            <a:r>
              <a:rPr lang="en-AU" sz="1800" b="1" dirty="0" smtClean="0"/>
              <a:t>, Indragiri </a:t>
            </a:r>
            <a:r>
              <a:rPr lang="en-AU" sz="1800" b="1" dirty="0" err="1" smtClean="0"/>
              <a:t>Hulu</a:t>
            </a:r>
            <a:r>
              <a:rPr lang="en-AU" sz="1800" b="1" dirty="0" smtClean="0"/>
              <a:t>, Riau</a:t>
            </a:r>
          </a:p>
          <a:p>
            <a:pPr marL="514350" indent="-514350">
              <a:buNone/>
            </a:pPr>
            <a:r>
              <a:rPr lang="en-AU" sz="1800" b="1" dirty="0" smtClean="0"/>
              <a:t> 1.  </a:t>
            </a:r>
            <a:r>
              <a:rPr lang="en-AU" sz="1800" b="1" dirty="0" err="1" smtClean="0"/>
              <a:t>Masalah</a:t>
            </a:r>
            <a:endParaRPr lang="en-AU" sz="1800" b="1" dirty="0" smtClean="0"/>
          </a:p>
          <a:p>
            <a:pPr marL="284163" indent="0">
              <a:buNone/>
            </a:pPr>
            <a:r>
              <a:rPr lang="id-ID" sz="1800" b="1" dirty="0" smtClean="0"/>
              <a:t>Adanya </a:t>
            </a:r>
            <a:r>
              <a:rPr lang="en-AU" sz="1800" b="1" dirty="0" smtClean="0"/>
              <a:t>52</a:t>
            </a:r>
            <a:r>
              <a:rPr lang="id-ID" sz="1800" b="1" dirty="0" smtClean="0"/>
              <a:t> buah SHM</a:t>
            </a:r>
            <a:r>
              <a:rPr lang="en-US" sz="1800" b="1" dirty="0" smtClean="0"/>
              <a:t> </a:t>
            </a:r>
            <a:r>
              <a:rPr lang="id-ID" sz="1800" b="1" dirty="0" smtClean="0"/>
              <a:t>an para</a:t>
            </a:r>
            <a:r>
              <a:rPr lang="en-US" sz="1800" b="1" dirty="0" smtClean="0"/>
              <a:t> </a:t>
            </a:r>
            <a:r>
              <a:rPr lang="en-AU" sz="1800" b="1" dirty="0" err="1" smtClean="0"/>
              <a:t>Anggota</a:t>
            </a:r>
            <a:r>
              <a:rPr lang="en-AU" sz="1800" b="1" dirty="0" smtClean="0"/>
              <a:t> </a:t>
            </a:r>
            <a:r>
              <a:rPr lang="en-AU" sz="1800" b="1" dirty="0" err="1" smtClean="0"/>
              <a:t>Koperasi</a:t>
            </a:r>
            <a:r>
              <a:rPr lang="en-AU" sz="1800" b="1" dirty="0" smtClean="0"/>
              <a:t> </a:t>
            </a:r>
            <a:r>
              <a:rPr lang="en-AU" sz="1800" b="1" dirty="0" err="1" smtClean="0"/>
              <a:t>Tani</a:t>
            </a:r>
            <a:r>
              <a:rPr lang="en-AU" sz="1800" b="1" dirty="0" smtClean="0"/>
              <a:t> </a:t>
            </a:r>
            <a:r>
              <a:rPr lang="en-AU" sz="1800" b="1" dirty="0" err="1" smtClean="0"/>
              <a:t>Berkah</a:t>
            </a:r>
            <a:r>
              <a:rPr lang="en-AU" sz="1800" b="1" dirty="0" smtClean="0"/>
              <a:t> </a:t>
            </a:r>
            <a:r>
              <a:rPr lang="id-ID" sz="1800" b="1" dirty="0" smtClean="0"/>
              <a:t>yang diterbitkan di</a:t>
            </a:r>
            <a:r>
              <a:rPr lang="en-AU" sz="1800" b="1" dirty="0" err="1" smtClean="0"/>
              <a:t>dalam</a:t>
            </a:r>
            <a:r>
              <a:rPr lang="en-AU" sz="1800" b="1" dirty="0" smtClean="0"/>
              <a:t> areal </a:t>
            </a:r>
            <a:r>
              <a:rPr lang="en-AU" sz="1800" b="1" dirty="0" err="1" smtClean="0"/>
              <a:t>Kawasan</a:t>
            </a:r>
            <a:r>
              <a:rPr lang="en-AU" sz="1800" b="1" dirty="0" smtClean="0"/>
              <a:t> </a:t>
            </a:r>
            <a:r>
              <a:rPr lang="en-AU" sz="1800" b="1" dirty="0" err="1" smtClean="0"/>
              <a:t>Hutan</a:t>
            </a:r>
            <a:r>
              <a:rPr lang="en-AU" sz="1800" b="1" dirty="0" smtClean="0"/>
              <a:t> </a:t>
            </a:r>
            <a:r>
              <a:rPr lang="en-AU" sz="1800" b="1" dirty="0" err="1" smtClean="0"/>
              <a:t>Produksi</a:t>
            </a:r>
            <a:r>
              <a:rPr lang="en-AU" sz="1800" b="1" dirty="0" smtClean="0"/>
              <a:t> </a:t>
            </a:r>
            <a:r>
              <a:rPr lang="en-AU" sz="1800" b="1" dirty="0" err="1" smtClean="0"/>
              <a:t>Terbatas</a:t>
            </a:r>
            <a:r>
              <a:rPr lang="id-ID" sz="1800" b="1" dirty="0" smtClean="0"/>
              <a:t>/</a:t>
            </a:r>
            <a:r>
              <a:rPr lang="en-AU" sz="1800" b="1" dirty="0" smtClean="0"/>
              <a:t>Taman </a:t>
            </a:r>
            <a:r>
              <a:rPr lang="en-AU" sz="1800" b="1" dirty="0" err="1" smtClean="0"/>
              <a:t>Nasional</a:t>
            </a:r>
            <a:r>
              <a:rPr lang="en-AU" sz="1800" b="1" dirty="0" smtClean="0"/>
              <a:t> </a:t>
            </a:r>
            <a:r>
              <a:rPr lang="en-AU" sz="1800" b="1" dirty="0" err="1" smtClean="0"/>
              <a:t>Tesso</a:t>
            </a:r>
            <a:r>
              <a:rPr lang="en-AU" sz="1800" b="1" dirty="0" smtClean="0"/>
              <a:t> </a:t>
            </a:r>
            <a:r>
              <a:rPr lang="en-AU" sz="1800" b="1" dirty="0" err="1" smtClean="0"/>
              <a:t>Nilo</a:t>
            </a:r>
            <a:r>
              <a:rPr lang="en-AU" sz="1800" b="1" dirty="0" smtClean="0"/>
              <a:t> (TNTN) </a:t>
            </a:r>
            <a:r>
              <a:rPr lang="en-AU" sz="1800" b="1" dirty="0" err="1" smtClean="0"/>
              <a:t>berdasarkan</a:t>
            </a:r>
            <a:r>
              <a:rPr lang="en-AU" sz="1800" b="1" dirty="0" smtClean="0"/>
              <a:t> Surat </a:t>
            </a:r>
            <a:r>
              <a:rPr lang="en-AU" sz="1800" b="1" dirty="0" err="1" smtClean="0"/>
              <a:t>Keputusan</a:t>
            </a:r>
            <a:r>
              <a:rPr lang="en-AU" sz="1800" b="1" dirty="0" smtClean="0"/>
              <a:t> </a:t>
            </a:r>
            <a:r>
              <a:rPr lang="en-AU" sz="1800" b="1" dirty="0" err="1" smtClean="0"/>
              <a:t>Menteri</a:t>
            </a:r>
            <a:r>
              <a:rPr lang="en-AU" sz="1800" b="1" dirty="0" smtClean="0"/>
              <a:t> </a:t>
            </a:r>
            <a:r>
              <a:rPr lang="en-AU" sz="1800" b="1" dirty="0" err="1" smtClean="0"/>
              <a:t>Kehutanan</a:t>
            </a:r>
            <a:r>
              <a:rPr lang="en-AU" sz="1800" b="1" dirty="0" smtClean="0"/>
              <a:t> RI No. 255/</a:t>
            </a:r>
            <a:r>
              <a:rPr lang="en-AU" sz="1800" b="1" dirty="0" err="1" smtClean="0"/>
              <a:t>Menhut</a:t>
            </a:r>
            <a:r>
              <a:rPr lang="en-AU" sz="1800" b="1" dirty="0" smtClean="0"/>
              <a:t>-II/2004 </a:t>
            </a:r>
            <a:r>
              <a:rPr lang="en-AU" sz="1800" b="1" dirty="0" err="1" smtClean="0"/>
              <a:t>Tanggal</a:t>
            </a:r>
            <a:r>
              <a:rPr lang="en-AU" sz="1800" b="1" dirty="0" smtClean="0"/>
              <a:t> 19 </a:t>
            </a:r>
            <a:r>
              <a:rPr lang="en-AU" sz="1800" b="1" dirty="0" err="1" smtClean="0"/>
              <a:t>Juli</a:t>
            </a:r>
            <a:r>
              <a:rPr lang="en-AU" sz="1800" b="1" dirty="0" smtClean="0"/>
              <a:t> 2004.</a:t>
            </a:r>
            <a:endParaRPr lang="en-US" sz="1800" b="1" dirty="0" smtClean="0"/>
          </a:p>
          <a:p>
            <a:pPr marL="288925" indent="-230188">
              <a:buNone/>
            </a:pPr>
            <a:r>
              <a:rPr lang="en-AU" sz="1800" b="1" dirty="0" smtClean="0"/>
              <a:t>2. </a:t>
            </a:r>
            <a:r>
              <a:rPr lang="en-AU" sz="1800" b="1" dirty="0" err="1" smtClean="0"/>
              <a:t>Fakta</a:t>
            </a:r>
            <a:endParaRPr lang="en-AU" sz="1800" b="1" dirty="0" smtClean="0"/>
          </a:p>
          <a:p>
            <a:pPr marL="288925" indent="-230188"/>
            <a:r>
              <a:rPr lang="en-AU" sz="1800" b="1" dirty="0" smtClean="0"/>
              <a:t>52 </a:t>
            </a:r>
            <a:r>
              <a:rPr lang="en-AU" sz="1800" b="1" dirty="0" err="1" smtClean="0"/>
              <a:t>Sertipikat</a:t>
            </a:r>
            <a:r>
              <a:rPr lang="en-AU" sz="1800" b="1" dirty="0" smtClean="0"/>
              <a:t> </a:t>
            </a:r>
            <a:r>
              <a:rPr lang="en-AU" sz="1800" b="1" dirty="0" err="1" smtClean="0"/>
              <a:t>Hak</a:t>
            </a:r>
            <a:r>
              <a:rPr lang="en-AU" sz="1800" b="1" dirty="0" smtClean="0"/>
              <a:t> </a:t>
            </a:r>
            <a:r>
              <a:rPr lang="en-AU" sz="1800" b="1" dirty="0" err="1" smtClean="0"/>
              <a:t>Milik</a:t>
            </a:r>
            <a:r>
              <a:rPr lang="en-AU" sz="1800" b="1" dirty="0" smtClean="0"/>
              <a:t> </a:t>
            </a:r>
            <a:r>
              <a:rPr lang="en-AU" sz="1800" b="1" dirty="0" err="1" smtClean="0"/>
              <a:t>diperoleh</a:t>
            </a:r>
            <a:r>
              <a:rPr lang="en-AU" sz="1800" b="1" dirty="0" smtClean="0"/>
              <a:t> </a:t>
            </a:r>
            <a:r>
              <a:rPr lang="en-AU" sz="1800" b="1" dirty="0" err="1" smtClean="0"/>
              <a:t>melalui</a:t>
            </a:r>
            <a:r>
              <a:rPr lang="en-AU" sz="1800" b="1" dirty="0" smtClean="0"/>
              <a:t> PRONA </a:t>
            </a:r>
            <a:r>
              <a:rPr lang="en-AU" sz="1800" b="1" dirty="0" err="1" smtClean="0"/>
              <a:t>dengan</a:t>
            </a:r>
            <a:r>
              <a:rPr lang="en-AU" sz="1800" b="1" dirty="0" smtClean="0"/>
              <a:t> SK </a:t>
            </a:r>
            <a:r>
              <a:rPr lang="en-AU" sz="1800" b="1" dirty="0" err="1" smtClean="0"/>
              <a:t>Kakan</a:t>
            </a:r>
            <a:r>
              <a:rPr lang="en-AU" sz="1800" b="1" dirty="0" smtClean="0"/>
              <a:t> </a:t>
            </a:r>
            <a:r>
              <a:rPr lang="en-AU" sz="1800" b="1" dirty="0" err="1" smtClean="0"/>
              <a:t>Kab</a:t>
            </a:r>
            <a:r>
              <a:rPr lang="en-AU" sz="1800" b="1" dirty="0" smtClean="0"/>
              <a:t>. Indragiri </a:t>
            </a:r>
            <a:r>
              <a:rPr lang="en-AU" sz="1800" b="1" dirty="0" err="1" smtClean="0"/>
              <a:t>Hulu</a:t>
            </a:r>
            <a:r>
              <a:rPr lang="en-AU" sz="1800" b="1" dirty="0" smtClean="0"/>
              <a:t> No.5/5501/05.09.07/1999. </a:t>
            </a:r>
          </a:p>
          <a:p>
            <a:pPr marL="288925" indent="-230188"/>
            <a:r>
              <a:rPr lang="en-AU" sz="1800" b="1" dirty="0" err="1" smtClean="0"/>
              <a:t>Kawasan</a:t>
            </a:r>
            <a:r>
              <a:rPr lang="en-AU" sz="1800" b="1" dirty="0" smtClean="0"/>
              <a:t> </a:t>
            </a:r>
            <a:r>
              <a:rPr lang="en-AU" sz="1800" b="1" dirty="0" err="1" smtClean="0"/>
              <a:t>Hutan</a:t>
            </a:r>
            <a:r>
              <a:rPr lang="en-AU" sz="1800" b="1" dirty="0" smtClean="0"/>
              <a:t> </a:t>
            </a:r>
            <a:r>
              <a:rPr lang="en-AU" sz="1800" b="1" dirty="0" err="1" smtClean="0"/>
              <a:t>didasarkan</a:t>
            </a:r>
            <a:r>
              <a:rPr lang="en-AU" sz="1800" b="1" dirty="0" smtClean="0"/>
              <a:t> </a:t>
            </a:r>
            <a:r>
              <a:rPr lang="en-AU" sz="1800" b="1" dirty="0" err="1" smtClean="0"/>
              <a:t>pada</a:t>
            </a:r>
            <a:r>
              <a:rPr lang="en-AU" sz="1800" b="1" dirty="0" smtClean="0"/>
              <a:t> Surat </a:t>
            </a:r>
            <a:r>
              <a:rPr lang="en-AU" sz="1800" b="1" dirty="0" err="1" smtClean="0"/>
              <a:t>Keputusan</a:t>
            </a:r>
            <a:r>
              <a:rPr lang="en-AU" sz="1800" b="1" dirty="0" smtClean="0"/>
              <a:t> </a:t>
            </a:r>
            <a:r>
              <a:rPr lang="en-AU" sz="1800" b="1" dirty="0" err="1" smtClean="0"/>
              <a:t>Menteri</a:t>
            </a:r>
            <a:r>
              <a:rPr lang="en-AU" sz="1800" b="1" dirty="0" smtClean="0"/>
              <a:t> </a:t>
            </a:r>
            <a:r>
              <a:rPr lang="en-AU" sz="1800" b="1" dirty="0" err="1" smtClean="0"/>
              <a:t>Kehutanan</a:t>
            </a:r>
            <a:r>
              <a:rPr lang="en-AU" sz="1800" b="1" dirty="0" smtClean="0"/>
              <a:t> RI No. 255/</a:t>
            </a:r>
            <a:r>
              <a:rPr lang="en-AU" sz="1800" b="1" dirty="0" err="1" smtClean="0"/>
              <a:t>Menhut</a:t>
            </a:r>
            <a:r>
              <a:rPr lang="en-AU" sz="1800" b="1" dirty="0" smtClean="0"/>
              <a:t>-II/2004 </a:t>
            </a:r>
            <a:r>
              <a:rPr lang="en-AU" sz="1800" b="1" dirty="0" err="1" smtClean="0"/>
              <a:t>Tanggal</a:t>
            </a:r>
            <a:r>
              <a:rPr lang="en-AU" sz="1800" b="1" dirty="0" smtClean="0"/>
              <a:t> 19 </a:t>
            </a:r>
            <a:r>
              <a:rPr lang="en-AU" sz="1800" b="1" dirty="0" err="1" smtClean="0"/>
              <a:t>Juli</a:t>
            </a:r>
            <a:r>
              <a:rPr lang="en-AU" sz="1800" b="1" dirty="0" smtClean="0"/>
              <a:t> 2004 </a:t>
            </a:r>
            <a:r>
              <a:rPr lang="en-AU" sz="1800" b="1" dirty="0" err="1" smtClean="0"/>
              <a:t>dan</a:t>
            </a:r>
            <a:r>
              <a:rPr lang="en-AU" sz="1800" b="1" dirty="0" smtClean="0"/>
              <a:t> Surat </a:t>
            </a:r>
            <a:r>
              <a:rPr lang="en-AU" sz="1800" b="1" dirty="0" err="1" smtClean="0"/>
              <a:t>Dirjen</a:t>
            </a:r>
            <a:r>
              <a:rPr lang="en-AU" sz="1800" b="1" dirty="0" smtClean="0"/>
              <a:t> </a:t>
            </a:r>
            <a:r>
              <a:rPr lang="id-ID" sz="1800" b="1" dirty="0" smtClean="0"/>
              <a:t>Pengamanan Hutan dan Konservasi Alam dalam suratnya No. S.415/IV-KKBHL/2012 tanggal 31 Oktober 2012</a:t>
            </a:r>
            <a:r>
              <a:rPr lang="en-AU" sz="1800" b="1" dirty="0" smtClean="0"/>
              <a:t>.</a:t>
            </a:r>
          </a:p>
          <a:p>
            <a:pPr marL="514350" indent="-514350">
              <a:buNone/>
            </a:pPr>
            <a:r>
              <a:rPr lang="en-US" sz="1800" b="1" dirty="0" smtClean="0"/>
              <a:t>3. </a:t>
            </a:r>
            <a:r>
              <a:rPr lang="en-AU" sz="1800" b="1" dirty="0" err="1" smtClean="0"/>
              <a:t>Penanganan</a:t>
            </a:r>
            <a:endParaRPr lang="en-AU" sz="1800" b="1" dirty="0" smtClean="0"/>
          </a:p>
          <a:p>
            <a:pPr marL="284163" indent="0">
              <a:buNone/>
            </a:pPr>
            <a:r>
              <a:rPr lang="id-ID" sz="1800" b="1" dirty="0"/>
              <a:t>Surat Kakanwil BPN Provinsi Riau tanggal 25 Mei 2015 Hal Permohonan Perlindungan Hukum keadilan dan pelepasan Hak milik atas tanah(status SHM) </a:t>
            </a:r>
            <a:r>
              <a:rPr lang="id-ID" sz="1800" b="1" dirty="0" smtClean="0"/>
              <a:t>proses </a:t>
            </a:r>
            <a:r>
              <a:rPr lang="id-ID" sz="1800" b="1" dirty="0"/>
              <a:t>Sertipikasi Perorangan PRONA Tahun </a:t>
            </a:r>
            <a:r>
              <a:rPr lang="id-ID" sz="1800" b="1" dirty="0" smtClean="0"/>
              <a:t>1998/199</a:t>
            </a:r>
            <a:r>
              <a:rPr lang="en-US" sz="1800" b="1" dirty="0" smtClean="0"/>
              <a:t>9</a:t>
            </a:r>
            <a:r>
              <a:rPr lang="id-ID" sz="1800" b="1" dirty="0" smtClean="0"/>
              <a:t> </a:t>
            </a:r>
            <a:r>
              <a:rPr lang="id-ID" sz="1800" b="1" dirty="0"/>
              <a:t>Pada Kantor Pertanahan Kabupaten Indragiri Hulu Riau  Milik Anggota Koperasi Tani Berkah Masyarakat Kecamatan Lubuk Batu dan Kelompok Tani Cendana Wangi dll, terhadap tindak sewenang – wenang pihak Balai Taman Nasional Tesso Nilo(TNTN) Pelalawan.</a:t>
            </a:r>
            <a:br>
              <a:rPr lang="id-ID" sz="1800" b="1" dirty="0"/>
            </a:br>
            <a:endParaRPr lang="id-ID" sz="1800" b="1" dirty="0"/>
          </a:p>
          <a:p>
            <a:pPr marL="514350" indent="-514350">
              <a:buNone/>
            </a:pPr>
            <a:endParaRPr lang="en-AU" sz="1800" b="1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0" y="0"/>
            <a:ext cx="9144000" cy="1000108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800" b="1" i="1" dirty="0" smtClean="0"/>
              <a:t>Lesson Learned </a:t>
            </a:r>
            <a:r>
              <a:rPr lang="en-AU" sz="2800" b="1" dirty="0" err="1" smtClean="0"/>
              <a:t>sertipikat</a:t>
            </a:r>
            <a:r>
              <a:rPr lang="en-AU" sz="2800" b="1" dirty="0" smtClean="0"/>
              <a:t> </a:t>
            </a:r>
            <a:r>
              <a:rPr lang="en-AU" sz="2800" b="1" dirty="0" err="1" smtClean="0"/>
              <a:t>masuk</a:t>
            </a:r>
            <a:r>
              <a:rPr lang="en-AU" sz="2800" b="1" dirty="0" smtClean="0"/>
              <a:t> </a:t>
            </a:r>
            <a:r>
              <a:rPr lang="en-AU" sz="2800" b="1" dirty="0" err="1" smtClean="0"/>
              <a:t>kawasan</a:t>
            </a:r>
            <a:r>
              <a:rPr lang="en-AU" sz="2800" b="1" dirty="0" smtClean="0"/>
              <a:t> </a:t>
            </a:r>
            <a:r>
              <a:rPr lang="en-AU" sz="2800" b="1" dirty="0" err="1" smtClean="0"/>
              <a:t>hutan</a:t>
            </a:r>
            <a:endParaRPr lang="en-AU" sz="2800" b="1" cap="all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Dodi Sukma\Indo-Google 01.gif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/>
          <a:stretch/>
        </p:blipFill>
        <p:spPr bwMode="auto">
          <a:xfrm>
            <a:off x="0" y="4498258"/>
            <a:ext cx="9144000" cy="23597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043608" y="1412776"/>
            <a:ext cx="69847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/>
              <a:t>TERIMA KASIH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343586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819150"/>
            <a:ext cx="4224338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63" y="822325"/>
            <a:ext cx="4235450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215900" y="450850"/>
            <a:ext cx="2305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d-ID" b="1" smtClean="0">
                <a:solidFill>
                  <a:prstClr val="black"/>
                </a:solidFill>
              </a:rPr>
              <a:t>LATAR BELAKANG</a:t>
            </a:r>
          </a:p>
        </p:txBody>
      </p:sp>
    </p:spTree>
    <p:extLst>
      <p:ext uri="{BB962C8B-B14F-4D97-AF65-F5344CB8AC3E}">
        <p14:creationId xmlns:p14="http://schemas.microsoft.com/office/powerpoint/2010/main" val="849606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 173"/>
          <p:cNvSpPr/>
          <p:nvPr/>
        </p:nvSpPr>
        <p:spPr>
          <a:xfrm>
            <a:off x="914400" y="-27384"/>
            <a:ext cx="7696200" cy="905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2800" b="1">
                <a:solidFill>
                  <a:srgbClr val="9BBB59">
                    <a:lumMod val="50000"/>
                  </a:srgbClr>
                </a:solidFill>
              </a:rPr>
              <a:t>PENYELESAIAN PENGUASAAN TANAH YANG BERADA</a:t>
            </a:r>
            <a:r>
              <a:rPr lang="id-ID" sz="2800">
                <a:solidFill>
                  <a:srgbClr val="9BBB59">
                    <a:lumMod val="50000"/>
                  </a:srgbClr>
                </a:solidFill>
              </a:rPr>
              <a:t> </a:t>
            </a:r>
            <a:r>
              <a:rPr lang="id-ID" sz="2800" b="1">
                <a:solidFill>
                  <a:srgbClr val="9BBB59">
                    <a:lumMod val="50000"/>
                  </a:srgbClr>
                </a:solidFill>
              </a:rPr>
              <a:t>DI DALAM KAWASAN HUTAN</a:t>
            </a:r>
            <a:endParaRPr lang="id-ID" sz="280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121556" y="1037410"/>
            <a:ext cx="2194560" cy="533400"/>
          </a:xfrm>
          <a:prstGeom prst="rect">
            <a:avLst/>
          </a:prstGeom>
          <a:solidFill>
            <a:srgbClr val="82F03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2000" b="1" dirty="0">
                <a:solidFill>
                  <a:prstClr val="black"/>
                </a:solidFill>
              </a:rPr>
              <a:t>Pemohon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121556" y="1799410"/>
            <a:ext cx="2194560" cy="5334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d-ID" sz="2000" b="1">
                <a:solidFill>
                  <a:prstClr val="black"/>
                </a:solidFill>
                <a:cs typeface="Arial" charset="0"/>
              </a:rPr>
              <a:t>Pemerintah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d-ID" sz="2000" b="1">
                <a:solidFill>
                  <a:prstClr val="black"/>
                </a:solidFill>
                <a:cs typeface="Arial" charset="0"/>
              </a:rPr>
              <a:t>Kabupaten/ Kota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121875" y="2637610"/>
            <a:ext cx="2023303" cy="5334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b="1">
                <a:solidFill>
                  <a:prstClr val="white"/>
                </a:solidFill>
              </a:rPr>
              <a:t>BPN+KEHUTANAN</a:t>
            </a:r>
            <a:endParaRPr lang="id-ID" b="1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915816" y="4618810"/>
            <a:ext cx="2560320" cy="640080"/>
          </a:xfrm>
          <a:prstGeom prst="rect">
            <a:avLst/>
          </a:prstGeom>
          <a:solidFill>
            <a:srgbClr val="71C02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d-ID" b="1" dirty="0">
                <a:solidFill>
                  <a:prstClr val="black"/>
                </a:solidFill>
                <a:cs typeface="Arial" charset="0"/>
              </a:rPr>
              <a:t>Kementerian Kehutanan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121874" y="5838010"/>
            <a:ext cx="2201862" cy="685800"/>
          </a:xfrm>
          <a:prstGeom prst="rect">
            <a:avLst/>
          </a:prstGeom>
          <a:solidFill>
            <a:srgbClr val="CC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d-ID" b="1" dirty="0">
                <a:solidFill>
                  <a:prstClr val="black"/>
                </a:solidFill>
                <a:cs typeface="Arial" charset="0"/>
              </a:rPr>
              <a:t>Penegasan/ Pengakuan Hak dari BPN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4219575" y="1570038"/>
            <a:ext cx="0" cy="228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809875" y="960438"/>
            <a:ext cx="2743200" cy="1463675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d-ID" b="1">
              <a:solidFill>
                <a:prstClr val="white"/>
              </a:solidFill>
            </a:endParaRPr>
          </a:p>
        </p:txBody>
      </p:sp>
      <p:sp>
        <p:nvSpPr>
          <p:cNvPr id="43" name="Flowchart: Multidocument 42"/>
          <p:cNvSpPr/>
          <p:nvPr/>
        </p:nvSpPr>
        <p:spPr>
          <a:xfrm>
            <a:off x="5705475" y="5761038"/>
            <a:ext cx="2468563" cy="838200"/>
          </a:xfrm>
          <a:prstGeom prst="flowChartMulti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d-ID" b="1" dirty="0">
                <a:solidFill>
                  <a:srgbClr val="000000"/>
                </a:solidFill>
                <a:cs typeface="Arial" charset="0"/>
              </a:rPr>
              <a:t>Penerbitan Tanda Bukti Hak</a:t>
            </a:r>
          </a:p>
        </p:txBody>
      </p:sp>
      <p:sp>
        <p:nvSpPr>
          <p:cNvPr id="44" name="Diamond 43"/>
          <p:cNvSpPr/>
          <p:nvPr/>
        </p:nvSpPr>
        <p:spPr>
          <a:xfrm>
            <a:off x="2732936" y="3399610"/>
            <a:ext cx="2926080" cy="1066800"/>
          </a:xfrm>
          <a:prstGeom prst="diamond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Ins="0" anchor="ctr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d-ID" sz="1400" b="1" dirty="0">
                <a:solidFill>
                  <a:prstClr val="black"/>
                </a:solidFill>
                <a:cs typeface="Arial" charset="0"/>
              </a:rPr>
              <a:t>Penelitian </a:t>
            </a:r>
          </a:p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d-ID" sz="1400" b="1" dirty="0">
                <a:solidFill>
                  <a:prstClr val="black"/>
                </a:solidFill>
                <a:cs typeface="Arial" charset="0"/>
              </a:rPr>
              <a:t>Data Fisik dan Data Yuridis</a:t>
            </a:r>
          </a:p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id-ID" sz="1200" dirty="0">
              <a:solidFill>
                <a:prstClr val="black"/>
              </a:solidFill>
              <a:cs typeface="Arial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4197350" y="3170238"/>
            <a:ext cx="0" cy="228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659438" y="3932238"/>
            <a:ext cx="35083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/>
          <p:nvPr/>
        </p:nvCxnSpPr>
        <p:spPr>
          <a:xfrm rot="10800000" flipH="1">
            <a:off x="2733675" y="1303338"/>
            <a:ext cx="388938" cy="2628900"/>
          </a:xfrm>
          <a:prstGeom prst="bentConnector3">
            <a:avLst>
              <a:gd name="adj1" fmla="val -120945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hape 93"/>
          <p:cNvCxnSpPr/>
          <p:nvPr/>
        </p:nvCxnSpPr>
        <p:spPr>
          <a:xfrm rot="10800000" flipV="1">
            <a:off x="5476875" y="4195763"/>
            <a:ext cx="1074738" cy="742950"/>
          </a:xfrm>
          <a:prstGeom prst="bentConnector3">
            <a:avLst>
              <a:gd name="adj1" fmla="val -1422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hape 95"/>
          <p:cNvCxnSpPr>
            <a:stCxn id="42" idx="3"/>
          </p:cNvCxnSpPr>
          <p:nvPr/>
        </p:nvCxnSpPr>
        <p:spPr>
          <a:xfrm>
            <a:off x="5553075" y="1692275"/>
            <a:ext cx="1997075" cy="182563"/>
          </a:xfrm>
          <a:prstGeom prst="bentConnector2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hape 97"/>
          <p:cNvCxnSpPr/>
          <p:nvPr/>
        </p:nvCxnSpPr>
        <p:spPr>
          <a:xfrm rot="5400000" flipH="1">
            <a:off x="6050756" y="1997870"/>
            <a:ext cx="219075" cy="2030412"/>
          </a:xfrm>
          <a:prstGeom prst="bentConnector4">
            <a:avLst>
              <a:gd name="adj1" fmla="val -105037"/>
              <a:gd name="adj2" fmla="val 78715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lowchart: Multidocument 55"/>
          <p:cNvSpPr/>
          <p:nvPr/>
        </p:nvSpPr>
        <p:spPr>
          <a:xfrm>
            <a:off x="371475" y="5303838"/>
            <a:ext cx="2514600" cy="762000"/>
          </a:xfrm>
          <a:prstGeom prst="flowChartMultidocumen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d-ID" b="1" dirty="0">
                <a:solidFill>
                  <a:prstClr val="white"/>
                </a:solidFill>
              </a:rPr>
              <a:t>Perubahan Batas Kawasan Hutan</a:t>
            </a:r>
          </a:p>
        </p:txBody>
      </p:sp>
      <p:cxnSp>
        <p:nvCxnSpPr>
          <p:cNvPr id="57" name="Shape 105"/>
          <p:cNvCxnSpPr>
            <a:endCxn id="56" idx="0"/>
          </p:cNvCxnSpPr>
          <p:nvPr/>
        </p:nvCxnSpPr>
        <p:spPr>
          <a:xfrm rot="10800000" flipV="1">
            <a:off x="1801813" y="4938713"/>
            <a:ext cx="1114425" cy="365125"/>
          </a:xfrm>
          <a:prstGeom prst="bentConnector2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hape 107"/>
          <p:cNvCxnSpPr>
            <a:stCxn id="56" idx="2"/>
          </p:cNvCxnSpPr>
          <p:nvPr/>
        </p:nvCxnSpPr>
        <p:spPr>
          <a:xfrm rot="16200000" flipH="1">
            <a:off x="2216150" y="5273676"/>
            <a:ext cx="142875" cy="1670050"/>
          </a:xfrm>
          <a:prstGeom prst="bentConnector2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43" idx="3"/>
          </p:cNvCxnSpPr>
          <p:nvPr/>
        </p:nvCxnSpPr>
        <p:spPr>
          <a:xfrm flipH="1" flipV="1">
            <a:off x="5316538" y="1303338"/>
            <a:ext cx="2857500" cy="4876800"/>
          </a:xfrm>
          <a:prstGeom prst="bentConnector3">
            <a:avLst>
              <a:gd name="adj1" fmla="val -30679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43" idx="1"/>
          </p:cNvCxnSpPr>
          <p:nvPr/>
        </p:nvCxnSpPr>
        <p:spPr>
          <a:xfrm>
            <a:off x="5324475" y="6180138"/>
            <a:ext cx="381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29"/>
          <p:cNvSpPr txBox="1">
            <a:spLocks noChangeArrowheads="1"/>
          </p:cNvSpPr>
          <p:nvPr/>
        </p:nvSpPr>
        <p:spPr bwMode="auto">
          <a:xfrm>
            <a:off x="96838" y="1235075"/>
            <a:ext cx="2116137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id-ID" sz="1200" b="1" smtClean="0">
                <a:solidFill>
                  <a:prstClr val="black"/>
                </a:solidFill>
                <a:latin typeface="Cambria" pitchFamily="18" charset="0"/>
              </a:rPr>
              <a:t>Sumber:</a:t>
            </a:r>
          </a:p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id-ID" sz="1200" smtClean="0">
                <a:solidFill>
                  <a:prstClr val="black"/>
                </a:solidFill>
                <a:latin typeface="Cambria" pitchFamily="18" charset="0"/>
              </a:rPr>
              <a:t>SKB 3 Menteri dengan Ka. BPN</a:t>
            </a:r>
          </a:p>
        </p:txBody>
      </p:sp>
      <p:sp>
        <p:nvSpPr>
          <p:cNvPr id="63" name="TextBox 30"/>
          <p:cNvSpPr txBox="1">
            <a:spLocks noChangeArrowheads="1"/>
          </p:cNvSpPr>
          <p:nvPr/>
        </p:nvSpPr>
        <p:spPr bwMode="auto">
          <a:xfrm>
            <a:off x="96838" y="947738"/>
            <a:ext cx="2573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d-ID" sz="1400" b="1" smtClean="0">
                <a:solidFill>
                  <a:srgbClr val="000099"/>
                </a:solidFill>
                <a:latin typeface="Cambria" pitchFamily="18" charset="0"/>
              </a:rPr>
              <a:t>MODEL REKONSTRUKSI</a:t>
            </a:r>
            <a:endParaRPr lang="id-ID" sz="1400" smtClean="0">
              <a:solidFill>
                <a:srgbClr val="000099"/>
              </a:solidFill>
              <a:latin typeface="Cambria" pitchFamily="18" charset="0"/>
            </a:endParaRPr>
          </a:p>
        </p:txBody>
      </p:sp>
      <p:sp>
        <p:nvSpPr>
          <p:cNvPr id="64" name="Line 45"/>
          <p:cNvSpPr>
            <a:spLocks noChangeShapeType="1"/>
          </p:cNvSpPr>
          <p:nvPr/>
        </p:nvSpPr>
        <p:spPr bwMode="auto">
          <a:xfrm flipH="1">
            <a:off x="6604000" y="4627563"/>
            <a:ext cx="5048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Line 49"/>
          <p:cNvSpPr>
            <a:spLocks noChangeShapeType="1"/>
          </p:cNvSpPr>
          <p:nvPr/>
        </p:nvSpPr>
        <p:spPr bwMode="auto">
          <a:xfrm>
            <a:off x="4198938" y="23955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66" name="Diagram 65"/>
          <p:cNvGraphicFramePr/>
          <p:nvPr/>
        </p:nvGraphicFramePr>
        <p:xfrm>
          <a:off x="54236" y="3327030"/>
          <a:ext cx="1863917" cy="1737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9" name="Oval 68"/>
          <p:cNvSpPr/>
          <p:nvPr/>
        </p:nvSpPr>
        <p:spPr>
          <a:xfrm>
            <a:off x="5432425" y="3551238"/>
            <a:ext cx="533400" cy="304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1400" b="1" dirty="0">
                <a:solidFill>
                  <a:prstClr val="black"/>
                </a:solidFill>
              </a:rPr>
              <a:t>Ya</a:t>
            </a:r>
          </a:p>
        </p:txBody>
      </p:sp>
      <p:sp>
        <p:nvSpPr>
          <p:cNvPr id="70" name="Oval 69"/>
          <p:cNvSpPr/>
          <p:nvPr/>
        </p:nvSpPr>
        <p:spPr>
          <a:xfrm>
            <a:off x="2287588" y="3538538"/>
            <a:ext cx="971550" cy="228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1400" b="1" dirty="0">
                <a:solidFill>
                  <a:prstClr val="black"/>
                </a:solidFill>
              </a:rPr>
              <a:t>Tidak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273321" y="1911329"/>
            <a:ext cx="2100188" cy="9699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err="1">
                <a:solidFill>
                  <a:prstClr val="white"/>
                </a:solidFill>
              </a:rPr>
              <a:t>Pembuktian</a:t>
            </a:r>
            <a:r>
              <a:rPr lang="en-US" sz="1600" dirty="0">
                <a:solidFill>
                  <a:prstClr val="white"/>
                </a:solidFill>
              </a:rPr>
              <a:t> </a:t>
            </a:r>
            <a:r>
              <a:rPr lang="en-US" sz="1600" dirty="0" err="1">
                <a:solidFill>
                  <a:prstClr val="white"/>
                </a:solidFill>
              </a:rPr>
              <a:t>Klaim</a:t>
            </a:r>
            <a:r>
              <a:rPr lang="en-US" sz="1600" dirty="0">
                <a:solidFill>
                  <a:prstClr val="white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err="1">
                <a:solidFill>
                  <a:prstClr val="white"/>
                </a:solidFill>
              </a:rPr>
              <a:t>Pihak</a:t>
            </a:r>
            <a:r>
              <a:rPr lang="en-US" sz="1600" dirty="0">
                <a:solidFill>
                  <a:prstClr val="white"/>
                </a:solidFill>
              </a:rPr>
              <a:t> </a:t>
            </a:r>
            <a:r>
              <a:rPr lang="en-US" sz="1600" dirty="0" err="1">
                <a:solidFill>
                  <a:prstClr val="white"/>
                </a:solidFill>
              </a:rPr>
              <a:t>Ketiga</a:t>
            </a:r>
            <a:endParaRPr lang="en-US" sz="1600" dirty="0">
              <a:solidFill>
                <a:prstClr val="white"/>
              </a:solidFill>
            </a:endParaRPr>
          </a:p>
          <a:p>
            <a:pPr marL="285750" indent="-28575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1000" dirty="0" err="1">
                <a:solidFill>
                  <a:prstClr val="white"/>
                </a:solidFill>
              </a:rPr>
              <a:t>Peta</a:t>
            </a:r>
            <a:r>
              <a:rPr lang="en-US" sz="1000" dirty="0">
                <a:solidFill>
                  <a:prstClr val="white"/>
                </a:solidFill>
              </a:rPr>
              <a:t> </a:t>
            </a:r>
            <a:r>
              <a:rPr lang="en-US" sz="1000" dirty="0" err="1">
                <a:solidFill>
                  <a:prstClr val="white"/>
                </a:solidFill>
              </a:rPr>
              <a:t>Kawasan</a:t>
            </a:r>
            <a:r>
              <a:rPr lang="en-US" sz="1000" dirty="0">
                <a:solidFill>
                  <a:prstClr val="white"/>
                </a:solidFill>
              </a:rPr>
              <a:t> </a:t>
            </a:r>
            <a:r>
              <a:rPr lang="en-US" sz="1000" dirty="0" err="1">
                <a:solidFill>
                  <a:prstClr val="white"/>
                </a:solidFill>
              </a:rPr>
              <a:t>Hutan</a:t>
            </a:r>
            <a:endParaRPr lang="en-US" sz="1000" dirty="0">
              <a:solidFill>
                <a:prstClr val="white"/>
              </a:solidFill>
            </a:endParaRPr>
          </a:p>
          <a:p>
            <a:pPr marL="285750" indent="-28575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1000" dirty="0" err="1">
                <a:solidFill>
                  <a:prstClr val="white"/>
                </a:solidFill>
              </a:rPr>
              <a:t>Peta</a:t>
            </a:r>
            <a:r>
              <a:rPr lang="en-US" sz="1000" dirty="0">
                <a:solidFill>
                  <a:prstClr val="white"/>
                </a:solidFill>
              </a:rPr>
              <a:t> </a:t>
            </a:r>
            <a:r>
              <a:rPr lang="en-US" sz="1000" dirty="0" err="1">
                <a:solidFill>
                  <a:prstClr val="white"/>
                </a:solidFill>
              </a:rPr>
              <a:t>penggunaan</a:t>
            </a:r>
            <a:r>
              <a:rPr lang="en-US" sz="1000" dirty="0">
                <a:solidFill>
                  <a:prstClr val="white"/>
                </a:solidFill>
              </a:rPr>
              <a:t> </a:t>
            </a:r>
            <a:r>
              <a:rPr lang="en-US" sz="1000" dirty="0" err="1">
                <a:solidFill>
                  <a:prstClr val="white"/>
                </a:solidFill>
              </a:rPr>
              <a:t>tanah</a:t>
            </a:r>
            <a:r>
              <a:rPr lang="en-US" sz="1000" dirty="0">
                <a:solidFill>
                  <a:prstClr val="white"/>
                </a:solidFill>
              </a:rPr>
              <a:t> </a:t>
            </a:r>
            <a:r>
              <a:rPr lang="en-US" sz="1000" dirty="0" err="1">
                <a:solidFill>
                  <a:prstClr val="white"/>
                </a:solidFill>
              </a:rPr>
              <a:t>saat</a:t>
            </a:r>
            <a:r>
              <a:rPr lang="en-US" sz="1000" dirty="0">
                <a:solidFill>
                  <a:prstClr val="white"/>
                </a:solidFill>
              </a:rPr>
              <a:t> </a:t>
            </a:r>
            <a:r>
              <a:rPr lang="en-US" sz="1000" dirty="0" err="1">
                <a:solidFill>
                  <a:prstClr val="white"/>
                </a:solidFill>
              </a:rPr>
              <a:t>ini</a:t>
            </a:r>
            <a:endParaRPr lang="en-US" sz="1000" dirty="0">
              <a:solidFill>
                <a:prstClr val="white"/>
              </a:solidFill>
            </a:endParaRPr>
          </a:p>
          <a:p>
            <a:pPr marL="285750" indent="-28575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1000" dirty="0" err="1">
                <a:solidFill>
                  <a:prstClr val="white"/>
                </a:solidFill>
              </a:rPr>
              <a:t>Surat</a:t>
            </a:r>
            <a:r>
              <a:rPr lang="en-US" sz="1000" dirty="0">
                <a:solidFill>
                  <a:prstClr val="white"/>
                </a:solidFill>
              </a:rPr>
              <a:t> </a:t>
            </a:r>
            <a:r>
              <a:rPr lang="en-US" sz="1000" dirty="0" err="1">
                <a:solidFill>
                  <a:prstClr val="white"/>
                </a:solidFill>
              </a:rPr>
              <a:t>Keterangan</a:t>
            </a:r>
            <a:r>
              <a:rPr lang="en-US" sz="1000" dirty="0">
                <a:solidFill>
                  <a:prstClr val="white"/>
                </a:solidFill>
              </a:rPr>
              <a:t> </a:t>
            </a:r>
            <a:r>
              <a:rPr lang="en-US" sz="1000" dirty="0" err="1">
                <a:solidFill>
                  <a:prstClr val="white"/>
                </a:solidFill>
              </a:rPr>
              <a:t>yg</a:t>
            </a:r>
            <a:r>
              <a:rPr lang="en-US" sz="1000" dirty="0">
                <a:solidFill>
                  <a:prstClr val="white"/>
                </a:solidFill>
              </a:rPr>
              <a:t> </a:t>
            </a:r>
            <a:r>
              <a:rPr lang="en-US" sz="1000" dirty="0" err="1">
                <a:solidFill>
                  <a:prstClr val="white"/>
                </a:solidFill>
              </a:rPr>
              <a:t>dimilik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009537" y="3748345"/>
            <a:ext cx="929481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dirty="0">
                <a:solidFill>
                  <a:prstClr val="white"/>
                </a:solidFill>
              </a:rPr>
              <a:t>IP4T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151196" y="4054397"/>
            <a:ext cx="1813292" cy="116955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171450" indent="-17145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1400" b="1" dirty="0">
                <a:solidFill>
                  <a:srgbClr val="000000"/>
                </a:solidFill>
                <a:cs typeface="Arial" charset="0"/>
              </a:rPr>
              <a:t>+ 20 </a:t>
            </a:r>
            <a:r>
              <a:rPr lang="en-US" sz="1400" b="1" dirty="0" err="1">
                <a:solidFill>
                  <a:srgbClr val="000000"/>
                </a:solidFill>
                <a:cs typeface="Arial" charset="0"/>
              </a:rPr>
              <a:t>th</a:t>
            </a:r>
            <a:r>
              <a:rPr lang="en-US" sz="1400" b="1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sz="1400" b="1" dirty="0" err="1">
                <a:solidFill>
                  <a:srgbClr val="000000"/>
                </a:solidFill>
                <a:cs typeface="Arial" charset="0"/>
              </a:rPr>
              <a:t>diberikan</a:t>
            </a:r>
            <a:r>
              <a:rPr lang="en-US" sz="1400" b="1" dirty="0">
                <a:solidFill>
                  <a:srgbClr val="000000"/>
                </a:solidFill>
                <a:cs typeface="Arial" charset="0"/>
              </a:rPr>
              <a:t> SP2</a:t>
            </a:r>
            <a:r>
              <a:rPr lang="id-ID" sz="1400" b="1" dirty="0">
                <a:solidFill>
                  <a:srgbClr val="000000"/>
                </a:solidFill>
                <a:cs typeface="Arial" charset="0"/>
              </a:rPr>
              <a:t>B</a:t>
            </a:r>
            <a:r>
              <a:rPr lang="en-US" sz="1400" b="1" dirty="0">
                <a:solidFill>
                  <a:srgbClr val="000000"/>
                </a:solidFill>
                <a:cs typeface="Arial" charset="0"/>
              </a:rPr>
              <a:t>FT</a:t>
            </a:r>
          </a:p>
          <a:p>
            <a:pPr marL="171450" indent="-17145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1400" b="1" dirty="0">
              <a:solidFill>
                <a:srgbClr val="000000"/>
              </a:solidFill>
              <a:cs typeface="Arial" charset="0"/>
            </a:endParaRPr>
          </a:p>
          <a:p>
            <a:pPr marL="171450" indent="-17145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1400" b="1" dirty="0">
                <a:solidFill>
                  <a:srgbClr val="000000"/>
                </a:solidFill>
                <a:cs typeface="Arial" charset="0"/>
              </a:rPr>
              <a:t>- 20  </a:t>
            </a:r>
            <a:r>
              <a:rPr lang="en-US" sz="1400" b="1" dirty="0" err="1">
                <a:solidFill>
                  <a:srgbClr val="000000"/>
                </a:solidFill>
                <a:cs typeface="Arial" charset="0"/>
              </a:rPr>
              <a:t>Th</a:t>
            </a:r>
            <a:r>
              <a:rPr lang="en-US" sz="1400" b="1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sz="1400" b="1" dirty="0" err="1">
                <a:solidFill>
                  <a:srgbClr val="000000"/>
                </a:solidFill>
                <a:cs typeface="Arial" charset="0"/>
              </a:rPr>
              <a:t>masuk</a:t>
            </a:r>
            <a:r>
              <a:rPr lang="en-US" sz="1400" b="1" dirty="0">
                <a:solidFill>
                  <a:srgbClr val="000000"/>
                </a:solidFill>
                <a:cs typeface="Arial" charset="0"/>
              </a:rPr>
              <a:t> keg</a:t>
            </a:r>
            <a:r>
              <a:rPr lang="id-ID" sz="1400" b="1" dirty="0">
                <a:solidFill>
                  <a:srgbClr val="000000"/>
                </a:solidFill>
                <a:cs typeface="Arial" charset="0"/>
              </a:rPr>
              <a:t>atan </a:t>
            </a:r>
            <a:r>
              <a:rPr lang="en-US" sz="1400" b="1" dirty="0">
                <a:solidFill>
                  <a:srgbClr val="000000"/>
                </a:solidFill>
                <a:cs typeface="Arial" charset="0"/>
              </a:rPr>
              <a:t> RA</a:t>
            </a:r>
            <a:endParaRPr lang="id-ID" sz="1400" b="1" dirty="0">
              <a:solidFill>
                <a:srgbClr val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d-ID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1765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56" grpId="0" animBg="1"/>
      <p:bldP spid="62" grpId="0"/>
      <p:bldP spid="63" grpId="0"/>
      <p:bldP spid="64" grpId="0" animBg="1"/>
      <p:bldP spid="65" grpId="0" animBg="1"/>
      <p:bldGraphic spid="66" grpId="0">
        <p:bldAsOne/>
      </p:bldGraphic>
      <p:bldP spid="69" grpId="0" animBg="1"/>
      <p:bldP spid="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joZhI7mVH7k/T98kSXWjEKI/AAAAAAAAAB8/9TcCMKr3VNc/s1600/huku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9" y="251263"/>
            <a:ext cx="8957311" cy="6301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0"/>
            <a:ext cx="7498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" t="3665" r="3105" b="4444"/>
          <a:stretch/>
        </p:blipFill>
        <p:spPr>
          <a:xfrm>
            <a:off x="4279265" y="251262"/>
            <a:ext cx="4788535" cy="36459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9" t="2693" r="15710" b="57240"/>
          <a:stretch/>
        </p:blipFill>
        <p:spPr>
          <a:xfrm>
            <a:off x="251521" y="2773248"/>
            <a:ext cx="4337624" cy="37799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251263"/>
            <a:ext cx="5904656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PERATURAN BERSAMA DITINGKATKAN MENJADI PERPRES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66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8429" y="478413"/>
            <a:ext cx="8749502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236538" indent="-236538"/>
            <a:r>
              <a:rPr lang="en-AU" b="1" dirty="0" smtClean="0"/>
              <a:t>1. </a:t>
            </a:r>
            <a:r>
              <a:rPr lang="en-AU" b="1" dirty="0" err="1" smtClean="0"/>
              <a:t>Dditerbitkan</a:t>
            </a:r>
            <a:r>
              <a:rPr lang="en-AU" b="1" dirty="0" smtClean="0"/>
              <a:t> </a:t>
            </a:r>
            <a:r>
              <a:rPr lang="en-AU" b="1" dirty="0" err="1"/>
              <a:t>petunjuk</a:t>
            </a:r>
            <a:r>
              <a:rPr lang="en-AU" b="1" dirty="0"/>
              <a:t> </a:t>
            </a:r>
            <a:r>
              <a:rPr lang="en-AU" b="1" dirty="0" err="1"/>
              <a:t>Pelaksanaan</a:t>
            </a:r>
            <a:r>
              <a:rPr lang="en-AU" b="1" dirty="0"/>
              <a:t> IP4T </a:t>
            </a:r>
            <a:r>
              <a:rPr lang="en-AU" b="1" dirty="0" err="1"/>
              <a:t>dalam</a:t>
            </a:r>
            <a:r>
              <a:rPr lang="en-AU" b="1" dirty="0"/>
              <a:t> </a:t>
            </a:r>
            <a:r>
              <a:rPr lang="en-AU" b="1" dirty="0" err="1"/>
              <a:t>Kawasan</a:t>
            </a:r>
            <a:r>
              <a:rPr lang="en-AU" b="1" dirty="0"/>
              <a:t> </a:t>
            </a:r>
            <a:r>
              <a:rPr lang="en-AU" b="1" dirty="0" err="1"/>
              <a:t>oleh</a:t>
            </a:r>
            <a:r>
              <a:rPr lang="en-AU" b="1" dirty="0"/>
              <a:t> </a:t>
            </a:r>
            <a:r>
              <a:rPr lang="en-AU" b="1" dirty="0" err="1"/>
              <a:t>Kementerian</a:t>
            </a:r>
            <a:r>
              <a:rPr lang="en-AU" b="1" dirty="0"/>
              <a:t> </a:t>
            </a:r>
            <a:r>
              <a:rPr lang="en-AU" b="1" dirty="0" err="1"/>
              <a:t>Agraria</a:t>
            </a:r>
            <a:r>
              <a:rPr lang="en-AU" b="1" dirty="0"/>
              <a:t> </a:t>
            </a:r>
            <a:r>
              <a:rPr lang="en-AU" b="1" dirty="0" err="1"/>
              <a:t>dan</a:t>
            </a:r>
            <a:r>
              <a:rPr lang="en-AU" b="1" dirty="0"/>
              <a:t> Tata </a:t>
            </a:r>
            <a:r>
              <a:rPr lang="en-AU" b="1" dirty="0" err="1"/>
              <a:t>Ruang</a:t>
            </a:r>
            <a:r>
              <a:rPr lang="en-AU" b="1" dirty="0"/>
              <a:t> / BPN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096333"/>
            <a:ext cx="8749502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236538" indent="-236538"/>
            <a:r>
              <a:rPr lang="en-AU" b="1" dirty="0"/>
              <a:t>2</a:t>
            </a:r>
            <a:r>
              <a:rPr lang="en-AU" b="1" dirty="0" smtClean="0"/>
              <a:t>. </a:t>
            </a:r>
            <a:r>
              <a:rPr lang="en-AU" b="1" dirty="0" err="1" smtClean="0"/>
              <a:t>Dilaksanakan</a:t>
            </a:r>
            <a:r>
              <a:rPr lang="en-AU" b="1" dirty="0" smtClean="0"/>
              <a:t> </a:t>
            </a:r>
            <a:r>
              <a:rPr lang="en-AU" b="1" dirty="0" err="1"/>
              <a:t>sosialisasi</a:t>
            </a:r>
            <a:r>
              <a:rPr lang="en-AU" b="1" dirty="0"/>
              <a:t> </a:t>
            </a:r>
            <a:r>
              <a:rPr lang="en-AU" b="1" dirty="0" err="1"/>
              <a:t>Peraturan</a:t>
            </a:r>
            <a:r>
              <a:rPr lang="en-AU" b="1" dirty="0"/>
              <a:t> </a:t>
            </a:r>
            <a:r>
              <a:rPr lang="en-AU" b="1" dirty="0" err="1"/>
              <a:t>Bersama</a:t>
            </a:r>
            <a:r>
              <a:rPr lang="en-AU" b="1" dirty="0"/>
              <a:t> </a:t>
            </a:r>
            <a:r>
              <a:rPr lang="en-AU" b="1" dirty="0" err="1"/>
              <a:t>dalam</a:t>
            </a:r>
            <a:r>
              <a:rPr lang="en-AU" b="1" dirty="0"/>
              <a:t> </a:t>
            </a:r>
            <a:r>
              <a:rPr lang="en-AU" b="1" dirty="0" err="1"/>
              <a:t>rangka</a:t>
            </a:r>
            <a:r>
              <a:rPr lang="en-AU" b="1" dirty="0"/>
              <a:t> </a:t>
            </a:r>
            <a:r>
              <a:rPr lang="en-AU" b="1" dirty="0" err="1"/>
              <a:t>penyelesaian</a:t>
            </a:r>
            <a:r>
              <a:rPr lang="en-AU" b="1" dirty="0"/>
              <a:t> </a:t>
            </a:r>
            <a:r>
              <a:rPr lang="en-AU" b="1" dirty="0" err="1"/>
              <a:t>penguasaan</a:t>
            </a:r>
            <a:r>
              <a:rPr lang="en-AU" b="1" dirty="0"/>
              <a:t> </a:t>
            </a:r>
            <a:r>
              <a:rPr lang="en-AU" b="1" dirty="0" err="1"/>
              <a:t>dalam</a:t>
            </a:r>
            <a:r>
              <a:rPr lang="en-AU" b="1" dirty="0"/>
              <a:t> </a:t>
            </a:r>
            <a:r>
              <a:rPr lang="en-AU" b="1" dirty="0" err="1"/>
              <a:t>kawasan</a:t>
            </a:r>
            <a:r>
              <a:rPr lang="en-AU" b="1" dirty="0"/>
              <a:t> </a:t>
            </a:r>
            <a:r>
              <a:rPr lang="en-AU" b="1" dirty="0" err="1"/>
              <a:t>ke</a:t>
            </a:r>
            <a:r>
              <a:rPr lang="en-AU" b="1" dirty="0"/>
              <a:t> 33 </a:t>
            </a:r>
            <a:r>
              <a:rPr lang="en-AU" b="1" dirty="0" err="1"/>
              <a:t>Provinsi</a:t>
            </a:r>
            <a:endParaRPr lang="en-A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-108520" y="1742664"/>
            <a:ext cx="896448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20663">
              <a:buFontTx/>
              <a:buAutoNum type="arabicPeriod"/>
            </a:pPr>
            <a:r>
              <a:rPr lang="en-U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SOSIALISASI DI HOTEL MERCURE ANCOL</a:t>
            </a:r>
            <a:endParaRPr lang="en-US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65138"/>
            <a:r>
              <a:rPr lang="en-US" sz="15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Difasilitasi</a:t>
            </a:r>
            <a:r>
              <a:rPr lang="en-U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Komisi</a:t>
            </a:r>
            <a:r>
              <a:rPr lang="en-U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Pembrantasan</a:t>
            </a:r>
            <a:r>
              <a:rPr lang="en-U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Korupsi</a:t>
            </a:r>
            <a:r>
              <a:rPr lang="en-U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Sosialisasi</a:t>
            </a:r>
            <a:r>
              <a:rPr lang="en-U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Peraturan</a:t>
            </a:r>
            <a:r>
              <a:rPr lang="en-U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Bersama</a:t>
            </a:r>
            <a:r>
              <a:rPr lang="en-U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dihadapan</a:t>
            </a:r>
            <a:r>
              <a:rPr lang="en-U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Seluruh</a:t>
            </a:r>
            <a:r>
              <a:rPr lang="en-U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Gubernur</a:t>
            </a:r>
            <a:r>
              <a:rPr lang="en-U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LSM di Indonesia </a:t>
            </a:r>
            <a:endParaRPr lang="en-US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850900" indent="-330200">
              <a:buFont typeface="+mj-lt"/>
              <a:buAutoNum type="alphaLcPeriod"/>
            </a:pPr>
            <a:endParaRPr lang="en-US" sz="15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04825"/>
            <a:endParaRPr lang="en-US" sz="15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504" y="2478955"/>
            <a:ext cx="698477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SOSIALISASI DI PALANGKARAYA</a:t>
            </a:r>
          </a:p>
          <a:p>
            <a:pPr marL="850900" indent="-330200">
              <a:buFont typeface="+mj-lt"/>
              <a:buAutoNum type="alphaLcPeriod"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Prov. Kalimantan Tengah</a:t>
            </a:r>
          </a:p>
          <a:p>
            <a:pPr marL="850900" indent="-330200">
              <a:buFont typeface="+mj-lt"/>
              <a:buAutoNum type="alphaLcPeriod"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Prov. Kalimantan Selatan</a:t>
            </a:r>
          </a:p>
          <a:p>
            <a:pPr marL="850900" indent="-330200">
              <a:buFont typeface="+mj-lt"/>
              <a:buAutoNum type="alphaLcPeriod"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Prov. Kalimantan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Timur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850900" indent="-330200">
              <a:buFont typeface="+mj-lt"/>
              <a:buAutoNum type="alphaLcPeriod"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Prov. Kalimantan Utara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SOSIALISASI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 RIAU</a:t>
            </a:r>
          </a:p>
          <a:p>
            <a:pPr marL="847725" indent="-342900">
              <a:buFontTx/>
              <a:buAutoNum type="alphaLcPeriod"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Prov. Riau</a:t>
            </a:r>
          </a:p>
          <a:p>
            <a:pPr marL="847725" indent="-342900">
              <a:buFontTx/>
              <a:buAutoNum type="alphaLcPeriod"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Prov. Aceh</a:t>
            </a:r>
          </a:p>
          <a:p>
            <a:pPr marL="847725" indent="-342900">
              <a:buFontTx/>
              <a:buAutoNum type="alphaLcPeriod"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Prov. Sumatera Utara</a:t>
            </a:r>
          </a:p>
          <a:p>
            <a:pPr marL="847725" indent="-342900">
              <a:buFontTx/>
              <a:buAutoNum type="alphaLcPeriod"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Prov. Sumatera Barat</a:t>
            </a:r>
          </a:p>
          <a:p>
            <a:pPr marL="847725" indent="-342900">
              <a:buFontTx/>
              <a:buAutoNum type="alphaLcPeriod"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Prov.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Kepulauan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Riau$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96" y="4919008"/>
            <a:ext cx="79533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n-U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SOSIALISASI DI PALEMBANG</a:t>
            </a:r>
          </a:p>
          <a:p>
            <a:pPr marL="914400" indent="-457200">
              <a:buFont typeface="+mj-lt"/>
              <a:buAutoNum type="alphaLcPeriod"/>
            </a:pPr>
            <a:r>
              <a:rPr lang="en-U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Prov. Sumatera Selatan</a:t>
            </a:r>
          </a:p>
          <a:p>
            <a:pPr marL="914400" indent="-457200">
              <a:buFont typeface="+mj-lt"/>
              <a:buAutoNum type="alphaLcPeriod"/>
            </a:pPr>
            <a:r>
              <a:rPr lang="en-U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Prov. Kalimantan Barat</a:t>
            </a:r>
          </a:p>
          <a:p>
            <a:pPr marL="914400" indent="-457200">
              <a:buFont typeface="+mj-lt"/>
              <a:buAutoNum type="alphaLcPeriod"/>
            </a:pPr>
            <a:r>
              <a:rPr lang="en-U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Prov. Bengkulu</a:t>
            </a:r>
          </a:p>
          <a:p>
            <a:pPr marL="914400" indent="-457200">
              <a:buFont typeface="+mj-lt"/>
              <a:buAutoNum type="alphaLcPeriod"/>
            </a:pPr>
            <a:r>
              <a:rPr lang="en-U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Prov. Lampung</a:t>
            </a:r>
          </a:p>
          <a:p>
            <a:pPr marL="914400" indent="-457200">
              <a:buFont typeface="+mj-lt"/>
              <a:buAutoNum type="alphaLcPeriod"/>
            </a:pPr>
            <a:r>
              <a:rPr lang="en-U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Prov. </a:t>
            </a:r>
            <a:r>
              <a:rPr lang="en-US" sz="15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Kepulauan</a:t>
            </a:r>
            <a:r>
              <a:rPr lang="en-U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Bangka Belitung</a:t>
            </a:r>
          </a:p>
          <a:p>
            <a:pPr marL="914400" indent="-457200">
              <a:buFont typeface="+mj-lt"/>
              <a:buAutoNum type="alphaLcPeriod"/>
            </a:pPr>
            <a:r>
              <a:rPr lang="en-U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Prov. Jambi</a:t>
            </a:r>
          </a:p>
          <a:p>
            <a:endParaRPr lang="en-US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75409" y="4965869"/>
            <a:ext cx="795337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en-U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SOSIALISASI MAKASSAR </a:t>
            </a:r>
          </a:p>
          <a:p>
            <a:pPr marL="914400" indent="-457200">
              <a:buFontTx/>
              <a:buAutoNum type="alphaLcPeriod"/>
            </a:pPr>
            <a:r>
              <a:rPr lang="en-U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Prov. Sulawesi Selatan</a:t>
            </a:r>
          </a:p>
          <a:p>
            <a:pPr marL="914400" indent="-457200">
              <a:buFontTx/>
              <a:buAutoNum type="alphaLcPeriod"/>
            </a:pPr>
            <a:r>
              <a:rPr lang="en-U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Prov. Sulawesi Barat</a:t>
            </a:r>
          </a:p>
          <a:p>
            <a:pPr marL="914400" indent="-457200">
              <a:buFontTx/>
              <a:buAutoNum type="alphaLcPeriod"/>
            </a:pPr>
            <a:r>
              <a:rPr lang="en-U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Prov. Sulawesi Tengah</a:t>
            </a:r>
          </a:p>
          <a:p>
            <a:pPr marL="914400" indent="-457200">
              <a:buFontTx/>
              <a:buAutoNum type="alphaLcPeriod"/>
            </a:pPr>
            <a:r>
              <a:rPr lang="en-U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Prov. Sulawesi Tenggara</a:t>
            </a:r>
          </a:p>
          <a:p>
            <a:pPr marL="914400" indent="-457200">
              <a:buFontTx/>
              <a:buAutoNum type="alphaLcPeriod"/>
            </a:pPr>
            <a:r>
              <a:rPr lang="en-U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Prov. Sulawesi Utara</a:t>
            </a:r>
          </a:p>
          <a:p>
            <a:pPr marL="457200"/>
            <a:endParaRPr lang="en-US" sz="15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/>
            <a:endParaRPr lang="en-US" sz="15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US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72200" y="5013176"/>
            <a:ext cx="31287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8. SOSIALISASI MANADO</a:t>
            </a:r>
          </a:p>
          <a:p>
            <a:pPr marL="914400" indent="-457200">
              <a:buFont typeface="+mj-lt"/>
              <a:buAutoNum type="alphaLcPeriod" startAt="7"/>
            </a:pPr>
            <a:r>
              <a:rPr lang="en-US" sz="15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Prov</a:t>
            </a:r>
            <a:r>
              <a:rPr lang="en-U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Gorontalo</a:t>
            </a:r>
            <a:endParaRPr lang="en-US" sz="15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914400" indent="-457200">
              <a:buFont typeface="+mj-lt"/>
              <a:buAutoNum type="alphaLcPeriod" startAt="7"/>
            </a:pPr>
            <a:r>
              <a:rPr lang="en-U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Prov. Maluku</a:t>
            </a:r>
          </a:p>
          <a:p>
            <a:pPr marL="914400" indent="-457200">
              <a:buFontTx/>
              <a:buAutoNum type="alphaLcPeriod" startAt="7"/>
            </a:pPr>
            <a:r>
              <a:rPr lang="en-U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Prov. Maluku Utara</a:t>
            </a:r>
          </a:p>
          <a:p>
            <a:pPr marL="914400" indent="-457200">
              <a:buFontTx/>
              <a:buAutoNum type="alphaLcPeriod" startAt="7"/>
            </a:pPr>
            <a:r>
              <a:rPr lang="en-U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Prov. Papua</a:t>
            </a:r>
          </a:p>
          <a:p>
            <a:pPr marL="914400" indent="-457200">
              <a:buFontTx/>
              <a:buAutoNum type="alphaLcPeriod" startAt="7"/>
            </a:pPr>
            <a:r>
              <a:rPr lang="en-US" sz="15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Prov</a:t>
            </a:r>
            <a:r>
              <a:rPr lang="en-U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Papua Barat</a:t>
            </a:r>
            <a:endParaRPr lang="en-US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/>
            <a:endParaRPr lang="en-US" sz="15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US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83742" y="2540511"/>
            <a:ext cx="470468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1500" dirty="0">
                <a:latin typeface="Arial" pitchFamily="34" charset="0"/>
                <a:cs typeface="Arial" pitchFamily="34" charset="0"/>
              </a:rPr>
              <a:t>SOSIALISASI DI BANDUNG</a:t>
            </a:r>
          </a:p>
          <a:p>
            <a:pPr marL="850900" indent="-330200">
              <a:buFont typeface="+mj-lt"/>
              <a:buAutoNum type="alphaLcPeriod"/>
            </a:pPr>
            <a:r>
              <a:rPr lang="en-US" sz="1500" dirty="0">
                <a:latin typeface="Arial" pitchFamily="34" charset="0"/>
                <a:cs typeface="Arial" pitchFamily="34" charset="0"/>
              </a:rPr>
              <a:t>Prov. </a:t>
            </a:r>
            <a:r>
              <a:rPr lang="en-US" sz="1500" dirty="0" err="1">
                <a:latin typeface="Arial" pitchFamily="34" charset="0"/>
                <a:cs typeface="Arial" pitchFamily="34" charset="0"/>
              </a:rPr>
              <a:t>Jawa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 Barat</a:t>
            </a:r>
          </a:p>
          <a:p>
            <a:pPr marL="850900" indent="-330200">
              <a:buFont typeface="+mj-lt"/>
              <a:buAutoNum type="alphaLcPeriod"/>
            </a:pPr>
            <a:r>
              <a:rPr lang="en-US" sz="1500" dirty="0">
                <a:latin typeface="Arial" pitchFamily="34" charset="0"/>
                <a:cs typeface="Arial" pitchFamily="34" charset="0"/>
              </a:rPr>
              <a:t>Prov. </a:t>
            </a:r>
            <a:r>
              <a:rPr lang="en-US" sz="1500" dirty="0" err="1">
                <a:latin typeface="Arial" pitchFamily="34" charset="0"/>
                <a:cs typeface="Arial" pitchFamily="34" charset="0"/>
              </a:rPr>
              <a:t>Banten</a:t>
            </a:r>
            <a:endParaRPr lang="en-US" sz="1500" dirty="0">
              <a:latin typeface="Arial" pitchFamily="34" charset="0"/>
              <a:cs typeface="Arial" pitchFamily="34" charset="0"/>
            </a:endParaRPr>
          </a:p>
          <a:p>
            <a:pPr marL="850900" indent="-330200">
              <a:buFont typeface="+mj-lt"/>
              <a:buAutoNum type="alphaLcPeriod"/>
            </a:pPr>
            <a:r>
              <a:rPr lang="en-US" sz="1500" dirty="0">
                <a:latin typeface="Arial" pitchFamily="34" charset="0"/>
                <a:cs typeface="Arial" pitchFamily="34" charset="0"/>
              </a:rPr>
              <a:t>Prov. </a:t>
            </a:r>
            <a:r>
              <a:rPr lang="en-US" sz="1500" dirty="0" err="1">
                <a:latin typeface="Arial" pitchFamily="34" charset="0"/>
                <a:cs typeface="Arial" pitchFamily="34" charset="0"/>
              </a:rPr>
              <a:t>Jawa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 Tengah</a:t>
            </a:r>
          </a:p>
          <a:p>
            <a:pPr marL="850900" indent="-330200">
              <a:buFont typeface="+mj-lt"/>
              <a:buAutoNum type="alphaLcPeriod"/>
            </a:pPr>
            <a:r>
              <a:rPr lang="en-US" sz="1500" dirty="0">
                <a:latin typeface="Arial" pitchFamily="34" charset="0"/>
                <a:cs typeface="Arial" pitchFamily="34" charset="0"/>
              </a:rPr>
              <a:t>Prov. DIY</a:t>
            </a:r>
          </a:p>
          <a:p>
            <a:pPr marL="850900" indent="-330200">
              <a:buFont typeface="+mj-lt"/>
              <a:buAutoNum type="alphaLcPeriod"/>
            </a:pPr>
            <a:r>
              <a:rPr lang="en-US" sz="1500" dirty="0">
                <a:latin typeface="Arial" pitchFamily="34" charset="0"/>
                <a:cs typeface="Arial" pitchFamily="34" charset="0"/>
              </a:rPr>
              <a:t>Prov. </a:t>
            </a:r>
            <a:r>
              <a:rPr lang="en-US" sz="1500" dirty="0" err="1">
                <a:latin typeface="Arial" pitchFamily="34" charset="0"/>
                <a:cs typeface="Arial" pitchFamily="34" charset="0"/>
              </a:rPr>
              <a:t>Jawa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latin typeface="Arial" pitchFamily="34" charset="0"/>
                <a:cs typeface="Arial" pitchFamily="34" charset="0"/>
              </a:rPr>
              <a:t>Timur</a:t>
            </a:r>
            <a:endParaRPr lang="en-US" sz="15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SOSIALISASI DI DENPASAR</a:t>
            </a:r>
          </a:p>
          <a:p>
            <a:pPr marL="914400" indent="-457200">
              <a:buFont typeface="+mj-lt"/>
              <a:buAutoNum type="alphaLcPeriod"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Prov. Bali</a:t>
            </a:r>
          </a:p>
          <a:p>
            <a:pPr marL="914400" indent="-457200">
              <a:buFont typeface="+mj-lt"/>
              <a:buAutoNum type="alphaLcPeriod"/>
            </a:pP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Prov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NTT</a:t>
            </a:r>
          </a:p>
          <a:p>
            <a:pPr marL="914400" indent="-457200">
              <a:buFont typeface="+mj-lt"/>
              <a:buAutoNum type="alphaLcPeriod"/>
            </a:pP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Prov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NTB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-55"/>
            <a:ext cx="8749502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347663" lvl="0">
              <a:spcBef>
                <a:spcPts val="0"/>
              </a:spcBef>
              <a:buClr>
                <a:srgbClr val="D16349"/>
              </a:buClr>
              <a:defRPr/>
            </a:pPr>
            <a:r>
              <a:rPr lang="en-US" sz="2400" b="1" dirty="0" smtClean="0"/>
              <a:t>KEGIATAN </a:t>
            </a:r>
            <a:r>
              <a:rPr lang="en-US" sz="2400" b="1" dirty="0" smtClean="0"/>
              <a:t>PERBER TAHUN 2015</a:t>
            </a:r>
            <a:endParaRPr lang="en-US" altLang="id-ID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22" y="908720"/>
            <a:ext cx="3200355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78" y="1061500"/>
            <a:ext cx="3044606" cy="1712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22" y="3027828"/>
            <a:ext cx="3145466" cy="1769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023338" y="226758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HOTEL MERCURE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1925" y="226694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KALIMANTAN TENGAH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3587" y="428380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RIAU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770" y="3027828"/>
            <a:ext cx="3081867" cy="1733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5184365" y="4248591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JAWA BARAT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01" y="4941168"/>
            <a:ext cx="3066090" cy="1724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1075343" y="609329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BALI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78" y="4889657"/>
            <a:ext cx="2971800" cy="1671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/>
          <p:cNvSpPr txBox="1"/>
          <p:nvPr/>
        </p:nvSpPr>
        <p:spPr>
          <a:xfrm>
            <a:off x="5147266" y="608400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SUMATERA SELATAN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05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joZhI7mVH7k/T98kSXWjEKI/AAAAAAAAAB8/9TcCMKr3VNc/s1600/huku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9" y="251263"/>
            <a:ext cx="8957311" cy="6301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0"/>
            <a:ext cx="7498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842505"/>
              </p:ext>
            </p:extLst>
          </p:nvPr>
        </p:nvGraphicFramePr>
        <p:xfrm>
          <a:off x="457200" y="1052736"/>
          <a:ext cx="8258204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505"/>
                <a:gridCol w="2063276"/>
                <a:gridCol w="2676186"/>
                <a:gridCol w="2772237"/>
              </a:tblGrid>
              <a:tr h="30235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Provinsi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Kabupaten</a:t>
                      </a:r>
                      <a:r>
                        <a:rPr lang="en-US" sz="1400" dirty="0" smtClean="0"/>
                        <a:t>/Kota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023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Jawa</a:t>
                      </a:r>
                      <a:r>
                        <a:rPr lang="en-US" sz="1400" dirty="0" smtClean="0"/>
                        <a:t> Barat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Kab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Sukabumi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Kab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Cianjur</a:t>
                      </a:r>
                      <a:endParaRPr lang="en-US" sz="1400" dirty="0" smtClean="0"/>
                    </a:p>
                  </a:txBody>
                  <a:tcPr/>
                </a:tc>
              </a:tr>
              <a:tr h="3023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Jawa</a:t>
                      </a:r>
                      <a:r>
                        <a:rPr lang="en-US" sz="1400" dirty="0" smtClean="0"/>
                        <a:t> Tengah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Kab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Brebes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Kab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Temanggung</a:t>
                      </a:r>
                      <a:endParaRPr lang="en-US" sz="1400" dirty="0"/>
                    </a:p>
                  </a:txBody>
                  <a:tcPr/>
                </a:tc>
              </a:tr>
              <a:tr h="302354">
                <a:tc>
                  <a:txBody>
                    <a:bodyPr/>
                    <a:lstStyle/>
                    <a:p>
                      <a:pPr algn="ctr" fontAlgn="b"/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Kab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Cilacap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Kab</a:t>
                      </a:r>
                      <a:r>
                        <a:rPr lang="en-US" sz="1400" dirty="0" smtClean="0"/>
                        <a:t> Semarang</a:t>
                      </a:r>
                      <a:endParaRPr lang="en-US" sz="1400" dirty="0"/>
                    </a:p>
                  </a:txBody>
                  <a:tcPr/>
                </a:tc>
              </a:tr>
              <a:tr h="302354">
                <a:tc>
                  <a:txBody>
                    <a:bodyPr/>
                    <a:lstStyle/>
                    <a:p>
                      <a:pPr algn="ctr" fontAlgn="b"/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Kab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Kebumen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Kab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Grobogan</a:t>
                      </a:r>
                      <a:endParaRPr lang="en-US" sz="1400" dirty="0"/>
                    </a:p>
                  </a:txBody>
                  <a:tcPr/>
                </a:tc>
              </a:tr>
              <a:tr h="302354">
                <a:tc>
                  <a:txBody>
                    <a:bodyPr/>
                    <a:lstStyle/>
                    <a:p>
                      <a:pPr algn="ctr" fontAlgn="b"/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Kab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Klaten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Kab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Pemalang</a:t>
                      </a:r>
                      <a:endParaRPr lang="en-US" sz="1400" dirty="0"/>
                    </a:p>
                  </a:txBody>
                  <a:tcPr/>
                </a:tc>
              </a:tr>
              <a:tr h="332589">
                <a:tc>
                  <a:txBody>
                    <a:bodyPr/>
                    <a:lstStyle/>
                    <a:p>
                      <a:pPr algn="ctr" fontAlgn="b"/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Kab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Boyolali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325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 Yogyakarta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Provinsi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Kab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Sleman</a:t>
                      </a:r>
                      <a:endParaRPr lang="en-US" sz="1400" dirty="0" smtClean="0"/>
                    </a:p>
                  </a:txBody>
                  <a:tcPr/>
                </a:tc>
              </a:tr>
              <a:tr h="3325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Jawa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Timur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Provinsi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Kota </a:t>
                      </a:r>
                      <a:r>
                        <a:rPr lang="en-US" sz="1400" dirty="0" err="1" smtClean="0"/>
                        <a:t>Batu</a:t>
                      </a:r>
                      <a:endParaRPr lang="en-US" sz="1400" dirty="0" smtClean="0"/>
                    </a:p>
                  </a:txBody>
                  <a:tcPr/>
                </a:tc>
              </a:tr>
              <a:tr h="3325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Sumatera Utara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Provinsi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Kab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Labuhanbatu</a:t>
                      </a:r>
                      <a:r>
                        <a:rPr lang="en-US" sz="1600" baseline="0" dirty="0" smtClean="0"/>
                        <a:t> Utara</a:t>
                      </a:r>
                      <a:endParaRPr lang="en-US" sz="1600" dirty="0"/>
                    </a:p>
                  </a:txBody>
                  <a:tcPr/>
                </a:tc>
              </a:tr>
              <a:tr h="332589">
                <a:tc>
                  <a:txBody>
                    <a:bodyPr/>
                    <a:lstStyle/>
                    <a:p>
                      <a:pPr algn="ctr" fontAlgn="b"/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Kab</a:t>
                      </a:r>
                      <a:r>
                        <a:rPr lang="en-US" sz="1600" dirty="0" smtClean="0"/>
                        <a:t> Deli </a:t>
                      </a:r>
                      <a:r>
                        <a:rPr lang="en-US" sz="1600" dirty="0" err="1" smtClean="0"/>
                        <a:t>Serdang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Kab</a:t>
                      </a:r>
                      <a:r>
                        <a:rPr lang="en-US" sz="1600" dirty="0" smtClean="0"/>
                        <a:t> Toba </a:t>
                      </a:r>
                      <a:r>
                        <a:rPr lang="en-US" sz="1600" dirty="0" err="1" smtClean="0"/>
                        <a:t>Samosir</a:t>
                      </a:r>
                      <a:endParaRPr lang="en-US" sz="1600" dirty="0"/>
                    </a:p>
                  </a:txBody>
                  <a:tcPr/>
                </a:tc>
              </a:tr>
              <a:tr h="332589">
                <a:tc>
                  <a:txBody>
                    <a:bodyPr/>
                    <a:lstStyle/>
                    <a:p>
                      <a:pPr algn="ctr" fontAlgn="b"/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Kab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Asahan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Kab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Pakpak</a:t>
                      </a:r>
                      <a:r>
                        <a:rPr lang="en-US" sz="1600" baseline="0" dirty="0" smtClean="0"/>
                        <a:t> Bharat</a:t>
                      </a:r>
                      <a:endParaRPr lang="en-US" sz="1600" dirty="0"/>
                    </a:p>
                  </a:txBody>
                  <a:tcPr/>
                </a:tc>
              </a:tr>
              <a:tr h="332589">
                <a:tc>
                  <a:txBody>
                    <a:bodyPr/>
                    <a:lstStyle/>
                    <a:p>
                      <a:pPr algn="ctr" fontAlgn="b"/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Kab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Labuhanbatu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Kab</a:t>
                      </a:r>
                      <a:r>
                        <a:rPr lang="en-US" sz="1600" dirty="0" smtClean="0"/>
                        <a:t> Padang </a:t>
                      </a:r>
                      <a:r>
                        <a:rPr lang="en-US" sz="1600" dirty="0" err="1" smtClean="0"/>
                        <a:t>Lawas</a:t>
                      </a:r>
                      <a:r>
                        <a:rPr lang="en-US" sz="1600" dirty="0" smtClean="0"/>
                        <a:t> Utara</a:t>
                      </a:r>
                      <a:endParaRPr lang="en-US" sz="1600" dirty="0"/>
                    </a:p>
                  </a:txBody>
                  <a:tcPr/>
                </a:tc>
              </a:tr>
              <a:tr h="3325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Riau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Kab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Kepulauan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Meranti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Kab</a:t>
                      </a:r>
                      <a:r>
                        <a:rPr lang="en-US" sz="1600" dirty="0" smtClean="0"/>
                        <a:t> Indragiri </a:t>
                      </a:r>
                      <a:r>
                        <a:rPr lang="en-US" sz="1600" dirty="0" err="1" smtClean="0"/>
                        <a:t>Hilir</a:t>
                      </a:r>
                      <a:endParaRPr lang="en-US" sz="1600" dirty="0"/>
                    </a:p>
                  </a:txBody>
                  <a:tcPr/>
                </a:tc>
              </a:tr>
              <a:tr h="332589">
                <a:tc>
                  <a:txBody>
                    <a:bodyPr/>
                    <a:lstStyle/>
                    <a:p>
                      <a:pPr algn="ctr" fontAlgn="b"/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Kab</a:t>
                      </a:r>
                      <a:r>
                        <a:rPr lang="en-US" sz="1600" dirty="0" smtClean="0"/>
                        <a:t> Indragiri </a:t>
                      </a:r>
                      <a:r>
                        <a:rPr lang="en-US" sz="1600" dirty="0" err="1" smtClean="0"/>
                        <a:t>Hulu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Kab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Siak</a:t>
                      </a:r>
                      <a:endParaRPr lang="en-US" sz="1600" dirty="0"/>
                    </a:p>
                  </a:txBody>
                  <a:tcPr/>
                </a:tc>
              </a:tr>
              <a:tr h="3325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Jambi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Kab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Muaro</a:t>
                      </a:r>
                      <a:r>
                        <a:rPr lang="en-US" sz="1600" dirty="0" smtClean="0"/>
                        <a:t> Jambi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325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Sumatera Selatan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Kab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Lahat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188640"/>
            <a:ext cx="8749502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112713" lvl="0">
              <a:spcBef>
                <a:spcPts val="0"/>
              </a:spcBef>
              <a:buClr>
                <a:srgbClr val="D16349"/>
              </a:buClr>
              <a:defRPr/>
            </a:pPr>
            <a:r>
              <a:rPr lang="en-AU" b="1" dirty="0" smtClean="0"/>
              <a:t>3. </a:t>
            </a:r>
            <a:r>
              <a:rPr lang="en-AU" b="1" dirty="0" err="1" smtClean="0"/>
              <a:t>Terbentuknya</a:t>
            </a:r>
            <a:r>
              <a:rPr lang="en-AU" b="1" dirty="0" smtClean="0"/>
              <a:t> </a:t>
            </a:r>
            <a:r>
              <a:rPr lang="en-AU" b="1" dirty="0"/>
              <a:t>Tim </a:t>
            </a:r>
            <a:r>
              <a:rPr lang="en-AU" b="1" dirty="0" err="1"/>
              <a:t>Inventarisasi</a:t>
            </a:r>
            <a:r>
              <a:rPr lang="en-AU" b="1" dirty="0"/>
              <a:t> </a:t>
            </a:r>
            <a:r>
              <a:rPr lang="en-AU" b="1" dirty="0" err="1"/>
              <a:t>Penggunaan</a:t>
            </a:r>
            <a:r>
              <a:rPr lang="en-AU" b="1" dirty="0"/>
              <a:t> Tanah </a:t>
            </a:r>
            <a:r>
              <a:rPr lang="en-AU" b="1" dirty="0" err="1"/>
              <a:t>dalam</a:t>
            </a:r>
            <a:r>
              <a:rPr lang="en-AU" b="1" dirty="0"/>
              <a:t> </a:t>
            </a:r>
            <a:r>
              <a:rPr lang="en-AU" b="1" dirty="0" err="1"/>
              <a:t>Kawasan</a:t>
            </a:r>
            <a:r>
              <a:rPr lang="en-AU" b="1" dirty="0"/>
              <a:t> </a:t>
            </a:r>
            <a:r>
              <a:rPr lang="en-AU" b="1" dirty="0" err="1" smtClean="0"/>
              <a:t>Hutan</a:t>
            </a:r>
            <a:endParaRPr lang="en-AU" b="1" dirty="0" smtClean="0"/>
          </a:p>
          <a:p>
            <a:pPr marL="347663" lvl="0">
              <a:spcBef>
                <a:spcPts val="0"/>
              </a:spcBef>
              <a:buClr>
                <a:srgbClr val="D16349"/>
              </a:buClr>
              <a:defRPr/>
            </a:pPr>
            <a:r>
              <a:rPr lang="en-US" altLang="id-ID" b="1" dirty="0" err="1" smtClean="0"/>
              <a:t>Sudah</a:t>
            </a:r>
            <a:r>
              <a:rPr lang="en-US" altLang="id-ID" b="1" dirty="0" smtClean="0"/>
              <a:t> </a:t>
            </a:r>
            <a:r>
              <a:rPr lang="en-US" altLang="id-ID" b="1" dirty="0" err="1" smtClean="0"/>
              <a:t>ada</a:t>
            </a:r>
            <a:r>
              <a:rPr lang="en-US" altLang="id-ID" b="1" dirty="0" smtClean="0"/>
              <a:t> 60 SK </a:t>
            </a:r>
            <a:r>
              <a:rPr lang="en-US" altLang="id-ID" b="1" dirty="0" err="1" smtClean="0"/>
              <a:t>Bupati</a:t>
            </a:r>
            <a:r>
              <a:rPr lang="en-US" altLang="id-ID" b="1" dirty="0" smtClean="0"/>
              <a:t> di 18 </a:t>
            </a:r>
            <a:r>
              <a:rPr lang="en-US" altLang="id-ID" b="1" dirty="0" err="1" smtClean="0"/>
              <a:t>Provinsi</a:t>
            </a:r>
            <a:r>
              <a:rPr lang="en-US" altLang="id-ID" b="1" dirty="0"/>
              <a:t> </a:t>
            </a:r>
            <a:r>
              <a:rPr lang="en-US" altLang="id-ID" b="1" dirty="0" err="1" smtClean="0"/>
              <a:t>dengan</a:t>
            </a:r>
            <a:r>
              <a:rPr lang="en-US" altLang="id-ID" b="1" dirty="0" smtClean="0"/>
              <a:t> </a:t>
            </a:r>
            <a:r>
              <a:rPr lang="en-US" altLang="id-ID" b="1" dirty="0" err="1" smtClean="0"/>
              <a:t>Rincian</a:t>
            </a:r>
            <a:r>
              <a:rPr lang="en-US" altLang="id-ID" b="1" dirty="0" smtClean="0"/>
              <a:t> </a:t>
            </a:r>
            <a:r>
              <a:rPr lang="en-US" altLang="id-ID" b="1" dirty="0" err="1" smtClean="0"/>
              <a:t>sebagai</a:t>
            </a:r>
            <a:r>
              <a:rPr lang="en-US" altLang="id-ID" b="1" dirty="0" smtClean="0"/>
              <a:t> </a:t>
            </a:r>
            <a:r>
              <a:rPr lang="en-US" altLang="id-ID" b="1" dirty="0" err="1" smtClean="0"/>
              <a:t>berikut</a:t>
            </a:r>
            <a:r>
              <a:rPr lang="en-US" altLang="id-ID" b="1" dirty="0" smtClean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5883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joZhI7mVH7k/T98kSXWjEKI/AAAAAAAAAB8/9TcCMKr3VNc/s1600/huku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9" y="251263"/>
            <a:ext cx="8957311" cy="6301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0"/>
            <a:ext cx="7498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072020"/>
              </p:ext>
            </p:extLst>
          </p:nvPr>
        </p:nvGraphicFramePr>
        <p:xfrm>
          <a:off x="323528" y="500042"/>
          <a:ext cx="8424937" cy="615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7"/>
                <a:gridCol w="2597482"/>
                <a:gridCol w="2614775"/>
                <a:gridCol w="2708623"/>
              </a:tblGrid>
              <a:tr h="27071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Provinsi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Kabupaten</a:t>
                      </a:r>
                      <a:r>
                        <a:rPr lang="en-US" sz="1400" dirty="0" smtClean="0"/>
                        <a:t>/Kota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2953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Lampung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Kab</a:t>
                      </a:r>
                      <a:r>
                        <a:rPr lang="en-US" sz="1600" dirty="0" smtClean="0"/>
                        <a:t> Lampung Selatan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Kab</a:t>
                      </a:r>
                      <a:r>
                        <a:rPr lang="en-US" sz="1400" dirty="0" smtClean="0"/>
                        <a:t> Lampung</a:t>
                      </a:r>
                      <a:r>
                        <a:rPr lang="en-US" sz="1400" baseline="0" dirty="0" smtClean="0"/>
                        <a:t> Tengah</a:t>
                      </a:r>
                      <a:endParaRPr lang="en-US" sz="1400" dirty="0" smtClean="0"/>
                    </a:p>
                  </a:txBody>
                  <a:tcPr/>
                </a:tc>
              </a:tr>
              <a:tr h="2953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Nusa Tenggara </a:t>
                      </a:r>
                      <a:r>
                        <a:rPr lang="en-US" sz="1600" dirty="0" err="1" smtClean="0"/>
                        <a:t>Timur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Timor</a:t>
                      </a:r>
                      <a:r>
                        <a:rPr lang="en-US" sz="1600" baseline="0" dirty="0" smtClean="0"/>
                        <a:t> Tengah Utara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Flores </a:t>
                      </a:r>
                      <a:r>
                        <a:rPr lang="en-US" sz="1400" dirty="0" err="1" smtClean="0"/>
                        <a:t>Timur</a:t>
                      </a:r>
                      <a:endParaRPr lang="en-US" sz="1400" dirty="0"/>
                    </a:p>
                  </a:txBody>
                  <a:tcPr/>
                </a:tc>
              </a:tr>
              <a:tr h="295323">
                <a:tc>
                  <a:txBody>
                    <a:bodyPr/>
                    <a:lstStyle/>
                    <a:p>
                      <a:pPr algn="ctr" fontAlgn="b"/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Belu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Sikka</a:t>
                      </a:r>
                      <a:endParaRPr lang="en-US" sz="1400" dirty="0"/>
                    </a:p>
                  </a:txBody>
                  <a:tcPr/>
                </a:tc>
              </a:tr>
              <a:tr h="139076">
                <a:tc>
                  <a:txBody>
                    <a:bodyPr/>
                    <a:lstStyle/>
                    <a:p>
                      <a:pPr algn="ctr" fontAlgn="b"/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Alor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295323">
                <a:tc>
                  <a:txBody>
                    <a:bodyPr/>
                    <a:lstStyle/>
                    <a:p>
                      <a:pPr algn="ctr" fontAlgn="b"/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Kalimantan Barat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Kab</a:t>
                      </a:r>
                      <a:r>
                        <a:rPr lang="en-US" sz="1600" dirty="0" smtClean="0"/>
                        <a:t> Kapuas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Hulu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Kab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Kubu</a:t>
                      </a:r>
                      <a:r>
                        <a:rPr lang="en-US" sz="1600" dirty="0" smtClean="0"/>
                        <a:t> Raya</a:t>
                      </a:r>
                      <a:endParaRPr lang="en-US" sz="1600" dirty="0"/>
                    </a:p>
                  </a:txBody>
                  <a:tcPr/>
                </a:tc>
              </a:tr>
              <a:tr h="2953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Kab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Sekadau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Kab</a:t>
                      </a:r>
                      <a:r>
                        <a:rPr lang="en-US" sz="1600" dirty="0" smtClean="0"/>
                        <a:t> Melawi</a:t>
                      </a:r>
                      <a:endParaRPr lang="en-US" sz="1600" dirty="0"/>
                    </a:p>
                  </a:txBody>
                  <a:tcPr/>
                </a:tc>
              </a:tr>
              <a:tr h="295323">
                <a:tc>
                  <a:txBody>
                    <a:bodyPr/>
                    <a:lstStyle/>
                    <a:p>
                      <a:pPr algn="ctr" fontAlgn="b"/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Kalimantan Tengah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Kab</a:t>
                      </a:r>
                      <a:r>
                        <a:rPr lang="en-US" sz="1600" dirty="0" smtClean="0"/>
                        <a:t> Barito Utara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Kab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Katingan</a:t>
                      </a:r>
                      <a:endParaRPr lang="en-US" sz="1600" dirty="0" smtClean="0"/>
                    </a:p>
                  </a:txBody>
                  <a:tcPr/>
                </a:tc>
              </a:tr>
              <a:tr h="2476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Kab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Murung</a:t>
                      </a:r>
                      <a:r>
                        <a:rPr lang="en-US" sz="1600" dirty="0" smtClean="0"/>
                        <a:t> Raya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2953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Kalimantan Selatan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Kab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Tapin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Kab</a:t>
                      </a:r>
                      <a:r>
                        <a:rPr lang="en-US" sz="1400" dirty="0" smtClean="0"/>
                        <a:t> Tanah </a:t>
                      </a:r>
                      <a:r>
                        <a:rPr lang="en-US" sz="1400" dirty="0" err="1" smtClean="0"/>
                        <a:t>Bumbu</a:t>
                      </a:r>
                      <a:endParaRPr lang="en-US" sz="1400" dirty="0" smtClean="0"/>
                    </a:p>
                  </a:txBody>
                  <a:tcPr/>
                </a:tc>
              </a:tr>
              <a:tr h="29532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</a:t>
                      </a:r>
                      <a:endParaRPr lang="en-US" sz="16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Papua Barat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Kab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Fak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Fak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2707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Kalimantan </a:t>
                      </a:r>
                      <a:r>
                        <a:rPr lang="en-US" sz="1400" dirty="0" err="1" smtClean="0"/>
                        <a:t>Timur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Kab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Paser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Kab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Penajam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Paser</a:t>
                      </a:r>
                      <a:r>
                        <a:rPr lang="en-US" sz="1400" dirty="0" smtClean="0"/>
                        <a:t> Utara</a:t>
                      </a:r>
                    </a:p>
                  </a:txBody>
                  <a:tcPr/>
                </a:tc>
              </a:tr>
              <a:tr h="270712">
                <a:tc>
                  <a:txBody>
                    <a:bodyPr/>
                    <a:lstStyle/>
                    <a:p>
                      <a:pPr algn="ctr" fontAlgn="b"/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Kota </a:t>
                      </a:r>
                      <a:r>
                        <a:rPr lang="en-US" sz="1400" dirty="0" err="1" smtClean="0"/>
                        <a:t>Tarakan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Kab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Kutai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Kartanegara</a:t>
                      </a:r>
                      <a:endParaRPr lang="en-US" sz="1400" dirty="0"/>
                    </a:p>
                  </a:txBody>
                  <a:tcPr/>
                </a:tc>
              </a:tr>
              <a:tr h="270712">
                <a:tc>
                  <a:txBody>
                    <a:bodyPr/>
                    <a:lstStyle/>
                    <a:p>
                      <a:pPr algn="ctr" fontAlgn="b"/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Kab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Nunukan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Kab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Malinau</a:t>
                      </a:r>
                      <a:endParaRPr lang="en-US" sz="1400" dirty="0"/>
                    </a:p>
                  </a:txBody>
                  <a:tcPr/>
                </a:tc>
              </a:tr>
              <a:tr h="2707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Maluku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Kab</a:t>
                      </a:r>
                      <a:r>
                        <a:rPr lang="en-US" sz="1400" dirty="0" smtClean="0"/>
                        <a:t> Halmahera Tengah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Kab</a:t>
                      </a:r>
                      <a:r>
                        <a:rPr lang="en-US" sz="1400" dirty="0" smtClean="0"/>
                        <a:t> Bangka Barat</a:t>
                      </a:r>
                      <a:endParaRPr lang="en-US" sz="1400" dirty="0"/>
                    </a:p>
                  </a:txBody>
                  <a:tcPr/>
                </a:tc>
              </a:tr>
              <a:tr h="2707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r>
                        <a:rPr lang="en-US" sz="1400" dirty="0" err="1" smtClean="0"/>
                        <a:t>Kepulauan</a:t>
                      </a:r>
                      <a:r>
                        <a:rPr lang="en-US" sz="1400" baseline="0" dirty="0" smtClean="0"/>
                        <a:t> Bangka Belitung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Kab</a:t>
                      </a:r>
                      <a:r>
                        <a:rPr lang="en-US" sz="1400" dirty="0" smtClean="0"/>
                        <a:t> Bangka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Kab</a:t>
                      </a:r>
                      <a:r>
                        <a:rPr lang="en-US" sz="1400" baseline="0" dirty="0" smtClean="0"/>
                        <a:t> Bangka Selatan</a:t>
                      </a:r>
                      <a:endParaRPr lang="en-US" sz="1400" dirty="0"/>
                    </a:p>
                  </a:txBody>
                  <a:tcPr/>
                </a:tc>
              </a:tr>
              <a:tr h="270712">
                <a:tc>
                  <a:txBody>
                    <a:bodyPr/>
                    <a:lstStyle/>
                    <a:p>
                      <a:pPr algn="ctr" fontAlgn="b"/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Kab</a:t>
                      </a:r>
                      <a:r>
                        <a:rPr lang="en-US" sz="1400" dirty="0" smtClean="0"/>
                        <a:t> Belitung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Kab</a:t>
                      </a:r>
                      <a:r>
                        <a:rPr lang="en-US" sz="1400" dirty="0" smtClean="0"/>
                        <a:t> Bangka Belitung </a:t>
                      </a:r>
                      <a:r>
                        <a:rPr lang="en-US" sz="1400" dirty="0" err="1" smtClean="0"/>
                        <a:t>Timur</a:t>
                      </a:r>
                      <a:endParaRPr lang="en-US" sz="1400" dirty="0"/>
                    </a:p>
                  </a:txBody>
                  <a:tcPr/>
                </a:tc>
              </a:tr>
              <a:tr h="295323">
                <a:tc>
                  <a:txBody>
                    <a:bodyPr/>
                    <a:lstStyle/>
                    <a:p>
                      <a:pPr algn="ctr" fontAlgn="b"/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Kab</a:t>
                      </a:r>
                      <a:r>
                        <a:rPr lang="en-US" sz="1400" dirty="0" smtClean="0"/>
                        <a:t> Bangka Tengah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2953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Kepulauan</a:t>
                      </a:r>
                      <a:r>
                        <a:rPr lang="en-US" sz="1400" dirty="0" smtClean="0"/>
                        <a:t> Riau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Kab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Bintan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66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2119</TotalTime>
  <Words>1989</Words>
  <Application>Microsoft Office PowerPoint</Application>
  <PresentationFormat>On-screen Show (4:3)</PresentationFormat>
  <Paragraphs>429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Office Theme</vt:lpstr>
      <vt:lpstr>1_Office Theme</vt:lpstr>
      <vt:lpstr>Median</vt:lpstr>
      <vt:lpstr>2_Flow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BPN</dc:creator>
  <cp:lastModifiedBy>user</cp:lastModifiedBy>
  <cp:revision>137</cp:revision>
  <cp:lastPrinted>2016-03-16T22:10:44Z</cp:lastPrinted>
  <dcterms:created xsi:type="dcterms:W3CDTF">2016-01-20T00:17:18Z</dcterms:created>
  <dcterms:modified xsi:type="dcterms:W3CDTF">2016-03-17T03:30:02Z</dcterms:modified>
</cp:coreProperties>
</file>